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9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40"/>
    <p:restoredTop sz="94649"/>
  </p:normalViewPr>
  <p:slideViewPr>
    <p:cSldViewPr snapToGrid="0" snapToObjects="1">
      <p:cViewPr>
        <p:scale>
          <a:sx n="168" d="100"/>
          <a:sy n="168" d="100"/>
        </p:scale>
        <p:origin x="808" y="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27432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5680" y="27432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12648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126480"/>
            <a:ext cx="914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3600" b="0">
                <a:solidFill>
                  <a:srgbClr val="00E5FF"/>
                </a:solidFill>
                <a:latin typeface="Consolas"/>
              </a:defRPr>
            </a:pPr>
            <a:r>
              <a:t>┘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914400"/>
            <a:ext cx="10362895" cy="457200"/>
          </a:xfrm>
          <a:prstGeom prst="rect">
            <a:avLst/>
          </a:prstGeom>
          <a:solidFill>
            <a:srgbClr val="2D2D44"/>
          </a:solidFill>
          <a:ln w="1270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97280" y="960120"/>
            <a:ext cx="10058400" cy="30777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BBBBCC"/>
                </a:solidFill>
                <a:latin typeface="Consolas"/>
              </a:defRPr>
            </a:pPr>
            <a:r>
              <a:rPr dirty="0" err="1"/>
              <a:t>user@pentera-lab</a:t>
            </a:r>
            <a:r>
              <a:rPr dirty="0"/>
              <a:t>:~/week02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2011680"/>
            <a:ext cx="5790895" cy="41148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200400" y="2029968"/>
            <a:ext cx="5790895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ETHICAL HACKING &amp; VULNERABILITY MANAGEMENT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743200"/>
            <a:ext cx="10362895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Consolas"/>
              </a:defRPr>
            </a:pPr>
            <a:r>
              <a:t>Pentera Core 플랫폼 설정</a:t>
            </a:r>
            <a:br/>
            <a:r>
              <a:t>&amp; 테스트 시나리오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023360"/>
            <a:ext cx="1036289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0">
                <a:solidFill>
                  <a:srgbClr val="BBBBCC"/>
                </a:solidFill>
                <a:latin typeface="맑은 고딕"/>
              </a:defRPr>
            </a:pPr>
            <a:r>
              <a:t>Pentera Core 7.1.3 | 초기 설정부터 시나리오 실행까지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1792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00FF88"/>
                </a:solidFill>
                <a:latin typeface="Consolas"/>
              </a:defRPr>
            </a:pPr>
            <a:r>
              <a:t>● SYSTEM: ONLINE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6217920"/>
            <a:ext cx="3047695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⊳ WEEK: 02/04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621792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⊡ ACCESS: AUTHORIZED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2주차 핵심 정리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18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7160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1371600"/>
            <a:ext cx="2743200" cy="3810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182880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SETUP MASTERY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560320"/>
            <a:ext cx="2377440" cy="69249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초기</a:t>
            </a:r>
            <a:r>
              <a:rPr dirty="0"/>
              <a:t> </a:t>
            </a:r>
            <a:r>
              <a:rPr dirty="0" err="1"/>
              <a:t>설정</a:t>
            </a:r>
            <a:r>
              <a:rPr dirty="0"/>
              <a:t> 7단계 </a:t>
            </a:r>
            <a:r>
              <a:rPr dirty="0" err="1"/>
              <a:t>시퀀스와</a:t>
            </a:r>
            <a:endParaRPr lang="en-US" dirty="0"/>
          </a:p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필수</a:t>
            </a:r>
            <a:r>
              <a:rPr dirty="0"/>
              <a:t>/</a:t>
            </a:r>
            <a:r>
              <a:rPr dirty="0" err="1"/>
              <a:t>권장</a:t>
            </a:r>
            <a:r>
              <a:rPr dirty="0"/>
              <a:t> </a:t>
            </a:r>
            <a:r>
              <a:rPr dirty="0" err="1"/>
              <a:t>구성을</a:t>
            </a:r>
            <a:br>
              <a:rPr dirty="0"/>
            </a:br>
            <a:r>
              <a:rPr dirty="0" err="1"/>
              <a:t>이해하고</a:t>
            </a:r>
            <a:r>
              <a:rPr dirty="0"/>
              <a:t> </a:t>
            </a:r>
            <a:r>
              <a:rPr dirty="0" err="1"/>
              <a:t>실행할</a:t>
            </a:r>
            <a:r>
              <a:rPr dirty="0"/>
              <a:t> </a:t>
            </a:r>
            <a:r>
              <a:rPr dirty="0" err="1"/>
              <a:t>수</a:t>
            </a:r>
            <a:r>
              <a:rPr dirty="0"/>
              <a:t> </a:t>
            </a:r>
            <a:r>
              <a:rPr dirty="0" err="1"/>
              <a:t>있습니다</a:t>
            </a:r>
            <a:r>
              <a:rPr dirty="0"/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83280" y="137160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F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383280" y="1371600"/>
            <a:ext cx="2743200" cy="3810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566160" y="182880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SCENARIO SELECTION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66160" y="2560320"/>
            <a:ext cx="2377440" cy="89255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/>
              <a:t>Black Box, Gray Box, Targeted </a:t>
            </a:r>
            <a:r>
              <a:rPr dirty="0" err="1"/>
              <a:t>각</a:t>
            </a:r>
            <a:r>
              <a:rPr dirty="0"/>
              <a:t> </a:t>
            </a:r>
            <a:r>
              <a:rPr dirty="0" err="1"/>
              <a:t>시나리오의</a:t>
            </a:r>
            <a:br>
              <a:rPr dirty="0"/>
            </a:br>
            <a:r>
              <a:rPr dirty="0" err="1"/>
              <a:t>목적과</a:t>
            </a:r>
            <a:r>
              <a:rPr dirty="0"/>
              <a:t> </a:t>
            </a:r>
            <a:r>
              <a:rPr dirty="0" err="1"/>
              <a:t>사용</a:t>
            </a:r>
            <a:r>
              <a:rPr dirty="0"/>
              <a:t> </a:t>
            </a:r>
            <a:r>
              <a:rPr dirty="0" err="1"/>
              <a:t>사례를</a:t>
            </a:r>
            <a:endParaRPr lang="en-US" dirty="0"/>
          </a:p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구분합니다</a:t>
            </a:r>
            <a:r>
              <a:rPr dirty="0"/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9360" y="137160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6309360" y="1371600"/>
            <a:ext cx="2743200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492240" y="182880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SAFETY FIRST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560320"/>
            <a:ext cx="2377440" cy="69249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/>
              <a:t>6가지 </a:t>
            </a:r>
            <a:r>
              <a:rPr dirty="0" err="1"/>
              <a:t>안전</a:t>
            </a:r>
            <a:r>
              <a:rPr dirty="0"/>
              <a:t> </a:t>
            </a:r>
            <a:r>
              <a:rPr dirty="0" err="1"/>
              <a:t>장치가</a:t>
            </a:r>
            <a:endParaRPr lang="en-US" dirty="0"/>
          </a:p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프로덕션</a:t>
            </a:r>
            <a:r>
              <a:rPr dirty="0"/>
              <a:t> </a:t>
            </a:r>
            <a:r>
              <a:rPr dirty="0" err="1"/>
              <a:t>환경에서의</a:t>
            </a:r>
            <a:br>
              <a:rPr dirty="0"/>
            </a:br>
            <a:r>
              <a:rPr dirty="0" err="1"/>
              <a:t>안전한</a:t>
            </a:r>
            <a:r>
              <a:rPr dirty="0"/>
              <a:t> </a:t>
            </a:r>
            <a:r>
              <a:rPr dirty="0" err="1"/>
              <a:t>테스트를</a:t>
            </a:r>
            <a:r>
              <a:rPr dirty="0"/>
              <a:t> </a:t>
            </a:r>
            <a:r>
              <a:rPr dirty="0" err="1"/>
              <a:t>보장합니다</a:t>
            </a:r>
            <a:r>
              <a:rPr dirty="0"/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35440" y="1371600"/>
            <a:ext cx="2743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9235440" y="1371600"/>
            <a:ext cx="2743200" cy="381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418320" y="1828800"/>
            <a:ext cx="237744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CONTINUOUS VALIDATION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2560320"/>
            <a:ext cx="2377440" cy="692497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스케줄링과</a:t>
            </a:r>
            <a:r>
              <a:rPr dirty="0"/>
              <a:t> </a:t>
            </a:r>
            <a:r>
              <a:rPr dirty="0" err="1"/>
              <a:t>알림으로</a:t>
            </a:r>
            <a:endParaRPr lang="en-US" dirty="0"/>
          </a:p>
          <a:p>
            <a:pPr algn="ctr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지속적</a:t>
            </a:r>
            <a:r>
              <a:rPr dirty="0"/>
              <a:t> </a:t>
            </a:r>
            <a:r>
              <a:rPr dirty="0" err="1"/>
              <a:t>보안</a:t>
            </a:r>
            <a:r>
              <a:rPr dirty="0"/>
              <a:t> </a:t>
            </a:r>
            <a:r>
              <a:rPr dirty="0" err="1"/>
              <a:t>검증</a:t>
            </a:r>
            <a:br>
              <a:rPr dirty="0"/>
            </a:br>
            <a:r>
              <a:rPr dirty="0" err="1"/>
              <a:t>사이클을</a:t>
            </a:r>
            <a:r>
              <a:rPr dirty="0"/>
              <a:t> </a:t>
            </a:r>
            <a:r>
              <a:rPr dirty="0" err="1"/>
              <a:t>자동화합니다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208D4A-0B4C-A303-078E-48A36A653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>
            <a:extLst>
              <a:ext uri="{FF2B5EF4-FFF2-40B4-BE49-F238E27FC236}">
                <a16:creationId xmlns:a16="http://schemas.microsoft.com/office/drawing/2014/main" id="{B8B5C3FE-C280-5DBE-C205-63AD69AC3FFF}"/>
              </a:ext>
            </a:extLst>
          </p:cNvPr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9D5D6E3B-319A-2AE6-B8B9-3B1BD967D669}"/>
              </a:ext>
            </a:extLst>
          </p:cNvPr>
          <p:cNvSpPr/>
          <p:nvPr/>
        </p:nvSpPr>
        <p:spPr>
          <a:xfrm>
            <a:off x="1371600" y="2560320"/>
            <a:ext cx="73152" cy="1828800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3EE67-8A3D-B759-B81D-F34081C10A2B}"/>
              </a:ext>
            </a:extLst>
          </p:cNvPr>
          <p:cNvSpPr txBox="1"/>
          <p:nvPr/>
        </p:nvSpPr>
        <p:spPr>
          <a:xfrm>
            <a:off x="1828800" y="256032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맑은 고딕"/>
              </a:defRPr>
            </a:pPr>
            <a:r>
              <a:t>Thank You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B20C6D-A18F-8FA4-068B-131B5A58AF0C}"/>
              </a:ext>
            </a:extLst>
          </p:cNvPr>
          <p:cNvSpPr txBox="1"/>
          <p:nvPr/>
        </p:nvSpPr>
        <p:spPr>
          <a:xfrm>
            <a:off x="1828800" y="3474720"/>
            <a:ext cx="8686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00D4FF"/>
                </a:solidFill>
                <a:latin typeface="맑은 고딕"/>
              </a:defRPr>
            </a:pPr>
            <a:r>
              <a:t>Q &amp;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74BBE3-6EB1-CE8B-929D-A048D0998388}"/>
              </a:ext>
            </a:extLst>
          </p:cNvPr>
          <p:cNvSpPr txBox="1"/>
          <p:nvPr/>
        </p:nvSpPr>
        <p:spPr>
          <a:xfrm>
            <a:off x="914400" y="4754880"/>
            <a:ext cx="103327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맑은 고딕"/>
              </a:defRPr>
            </a:pPr>
            <a:r>
              <a:rPr dirty="0" err="1"/>
              <a:t>Pentera</a:t>
            </a:r>
            <a:r>
              <a:rPr dirty="0"/>
              <a:t> Seminar Series  |  Week 0</a:t>
            </a:r>
            <a:r>
              <a:rPr lang="en-US" altLang="ko-KR" dirty="0"/>
              <a:t>2</a:t>
            </a:r>
            <a:r>
              <a:rPr dirty="0"/>
              <a:t>  |  HUB  |  NGMS Lab</a:t>
            </a:r>
          </a:p>
        </p:txBody>
      </p:sp>
    </p:spTree>
    <p:extLst>
      <p:ext uri="{BB962C8B-B14F-4D97-AF65-F5344CB8AC3E}">
        <p14:creationId xmlns:p14="http://schemas.microsoft.com/office/powerpoint/2010/main" val="381486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목차 (Contents)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WEEK 02-2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02 OF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463040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536192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1536192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랜섬웨어 에뮬레이션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536192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RansomwareReady™ 모듈 &amp; Safe Emulation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2039112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14400" y="2112264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2112264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스케줄링 &amp; 알림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112264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자동화된 테스팅 사이클 &amp; 이벤트 알림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615184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2688336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2688336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안전 장치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0" y="2688336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Safety by Design — 6가지 Guardrails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3191256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14400" y="3264408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54480" y="3264408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Web &amp; Identity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0" y="3264408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Web Attack Surface &amp; AD Password Assessment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3767328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14400" y="3840480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54480" y="3840480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라이브 테스트 상호작용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3840480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Activity Log, Dynamic Inputs, Pending Approvals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4343400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14400" y="4416552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54480" y="4416552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비밀번호 크래킹 엔진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0" y="4416552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4단계 크래킹 레벨 &amp; 비밀번호 강도 평가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4919472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14400" y="4992624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54480" y="4992624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Credential Exposure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4992624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다크넷 위협 인텔리전스 &amp; Levenshtein Distance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5495544"/>
            <a:ext cx="10728655" cy="502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914400" y="5568696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08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54480" y="5568696"/>
            <a:ext cx="4114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맑은 고딕"/>
              </a:defRPr>
            </a:pPr>
            <a:r>
              <a:t>2주차 핵심 정리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43600" y="5568696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t>전체 요약 &amp; Key Takeaways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9752182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랜섬웨어</a:t>
            </a:r>
            <a:r>
              <a:rPr dirty="0"/>
              <a:t> </a:t>
            </a:r>
            <a:r>
              <a:rPr dirty="0" err="1"/>
              <a:t>에뮬레이션</a:t>
            </a:r>
            <a:r>
              <a:rPr dirty="0"/>
              <a:t> </a:t>
            </a:r>
            <a:r>
              <a:rPr sz="2800" dirty="0"/>
              <a:t>(</a:t>
            </a:r>
            <a:r>
              <a:rPr sz="2800" dirty="0" err="1"/>
              <a:t>RansomwareReady</a:t>
            </a:r>
            <a:r>
              <a:rPr sz="2800" dirty="0"/>
              <a:t>™)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04: ADVANCED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11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4572000" cy="2807329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1148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006E"/>
                </a:solidFill>
                <a:latin typeface="Consolas"/>
              </a:defRPr>
            </a:pPr>
            <a:r>
              <a:t>☣ ACTIVE CAMPAIGNS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11680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LockBit 3.0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0" y="2011680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304288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Conti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2304288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2596896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Maze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2596896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2889504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REvil (Sodinokibi)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0" y="2889504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3182112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Cl0p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0" y="3182112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3474720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BlackCat (ALPHV)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0" y="3474720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3767328"/>
            <a:ext cx="22860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006E"/>
                </a:solidFill>
                <a:latin typeface="Consolas"/>
              </a:defRPr>
            </a:pPr>
            <a:r>
              <a:t>&gt; WannaCry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57600" y="3767328"/>
            <a:ext cx="13716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FF88"/>
                </a:solidFill>
                <a:latin typeface="Consolas"/>
              </a:defRPr>
            </a:pPr>
            <a:r>
              <a:t>[READY]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943600" y="1371600"/>
            <a:ext cx="5486400" cy="201168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126480" y="1463040"/>
            <a:ext cx="5029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00E5FF"/>
                </a:solidFill>
                <a:latin typeface="Consolas"/>
              </a:defRPr>
            </a:pPr>
            <a:r>
              <a:t>⊕ The Objective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26480" y="1920240"/>
            <a:ext cx="50292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Endpoint Protection (EDR/AV)이 랜섬웨어의 행동</a:t>
            </a:r>
            <a:br/>
            <a:r>
              <a:t>(대량 파일 암호화, 섀도 카피 삭제 등)을 탐지하고</a:t>
            </a:r>
            <a:br/>
            <a:r>
              <a:t>차단할 수 있는지 검증.</a:t>
            </a:r>
            <a:br/>
            <a:br/>
            <a:r>
              <a:t>● Safe Emulation: 더미 파일 생성 또는 가역적 키 사용.</a:t>
            </a:r>
            <a:br/>
            <a:r>
              <a:t>  프로덕션 파일에 zero data loss 보장.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943600" y="3657600"/>
            <a:ext cx="5486400" cy="1097280"/>
          </a:xfrm>
          <a:prstGeom prst="rect">
            <a:avLst/>
          </a:prstGeom>
          <a:solidFill>
            <a:srgbClr val="2A1520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126480" y="3749039"/>
            <a:ext cx="5029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006E"/>
                </a:solidFill>
                <a:latin typeface="Consolas"/>
              </a:defRPr>
            </a:pPr>
            <a:r>
              <a:t>🔒 MANDATORY SAFETY CONTROL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26480" y="4114800"/>
            <a:ext cx="5029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FFFFFF"/>
                </a:solidFill>
                <a:latin typeface="맑은 고딕"/>
              </a:defRPr>
            </a:pPr>
            <a:r>
              <a:t>랜섬웨어 에뮬레이션은 절대 자동 실행 불가.</a:t>
            </a:r>
            <a:br/>
            <a:r>
              <a:t>"RansomwareReady" 모듈이 활성화되어 있어도</a:t>
            </a:r>
            <a:br/>
            <a:r>
              <a:t>운영자의 명시적 호스트별 승인 필수.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스케줄링</a:t>
            </a:r>
            <a:r>
              <a:rPr dirty="0"/>
              <a:t> &amp; </a:t>
            </a:r>
            <a:r>
              <a:rPr dirty="0" err="1"/>
              <a:t>알림</a:t>
            </a:r>
            <a:r>
              <a:rPr dirty="0"/>
              <a:t> </a:t>
            </a:r>
            <a:r>
              <a:rPr sz="2800" dirty="0"/>
              <a:t>(Scheduling)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AUTOMATION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12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371600"/>
            <a:ext cx="5029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⏰ AUTOMATED TESTING CYCLES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5029200" cy="630936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731520" y="1828800"/>
            <a:ext cx="73152" cy="630936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914400" y="1920240"/>
            <a:ext cx="914400" cy="27432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0" y="1922599"/>
            <a:ext cx="914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rPr dirty="0"/>
              <a:t>DAILY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1680" y="1920240"/>
            <a:ext cx="3657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경량</a:t>
            </a:r>
            <a:r>
              <a:rPr dirty="0"/>
              <a:t> </a:t>
            </a:r>
            <a:r>
              <a:rPr dirty="0" err="1"/>
              <a:t>스캔</a:t>
            </a:r>
            <a:r>
              <a:rPr dirty="0"/>
              <a:t> (Vulnerability Scan) </a:t>
            </a:r>
            <a:r>
              <a:rPr dirty="0" err="1"/>
              <a:t>매일</a:t>
            </a:r>
            <a:r>
              <a:rPr dirty="0"/>
              <a:t> </a:t>
            </a:r>
            <a:r>
              <a:rPr dirty="0" err="1"/>
              <a:t>밤</a:t>
            </a:r>
            <a:r>
              <a:rPr dirty="0"/>
              <a:t> </a:t>
            </a:r>
            <a:r>
              <a:rPr dirty="0" err="1"/>
              <a:t>실행</a:t>
            </a:r>
            <a:br>
              <a:rPr dirty="0"/>
            </a:br>
            <a:r>
              <a:rPr dirty="0"/>
              <a:t>→ </a:t>
            </a:r>
            <a:r>
              <a:rPr dirty="0" err="1"/>
              <a:t>새로운</a:t>
            </a:r>
            <a:r>
              <a:rPr dirty="0"/>
              <a:t> </a:t>
            </a:r>
            <a:r>
              <a:rPr dirty="0" err="1"/>
              <a:t>노출</a:t>
            </a:r>
            <a:r>
              <a:rPr dirty="0"/>
              <a:t> </a:t>
            </a:r>
            <a:r>
              <a:rPr dirty="0" err="1"/>
              <a:t>즉시</a:t>
            </a:r>
            <a:r>
              <a:rPr dirty="0"/>
              <a:t> </a:t>
            </a:r>
            <a:r>
              <a:rPr dirty="0" err="1"/>
              <a:t>탐지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731520" y="2578608"/>
            <a:ext cx="5029200" cy="612648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31520" y="2578608"/>
            <a:ext cx="73152" cy="612648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914400" y="2670048"/>
            <a:ext cx="914400" cy="27432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14400" y="2670048"/>
            <a:ext cx="914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rPr dirty="0"/>
              <a:t>WEEKLY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680" y="2673898"/>
            <a:ext cx="3657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전체</a:t>
            </a:r>
            <a:r>
              <a:rPr dirty="0"/>
              <a:t> Black Box </a:t>
            </a:r>
            <a:r>
              <a:rPr dirty="0" err="1"/>
              <a:t>테스트를</a:t>
            </a:r>
            <a:r>
              <a:rPr dirty="0"/>
              <a:t> </a:t>
            </a:r>
            <a:r>
              <a:rPr dirty="0" err="1"/>
              <a:t>주말</a:t>
            </a:r>
            <a:r>
              <a:rPr dirty="0"/>
              <a:t> </a:t>
            </a:r>
            <a:r>
              <a:rPr dirty="0" err="1"/>
              <a:t>유지보수</a:t>
            </a:r>
            <a:r>
              <a:rPr dirty="0"/>
              <a:t> </a:t>
            </a:r>
            <a:r>
              <a:rPr dirty="0" err="1"/>
              <a:t>기간</a:t>
            </a:r>
            <a:r>
              <a:rPr dirty="0"/>
              <a:t> </a:t>
            </a:r>
            <a:r>
              <a:rPr dirty="0" err="1"/>
              <a:t>실행</a:t>
            </a:r>
            <a:br>
              <a:rPr dirty="0"/>
            </a:br>
            <a:r>
              <a:rPr dirty="0"/>
              <a:t>→ </a:t>
            </a:r>
            <a:r>
              <a:rPr dirty="0" err="1"/>
              <a:t>운영</a:t>
            </a:r>
            <a:r>
              <a:rPr dirty="0"/>
              <a:t> </a:t>
            </a:r>
            <a:r>
              <a:rPr dirty="0" err="1"/>
              <a:t>영향</a:t>
            </a:r>
            <a:r>
              <a:rPr dirty="0"/>
              <a:t> </a:t>
            </a:r>
            <a:r>
              <a:rPr dirty="0" err="1"/>
              <a:t>최소화</a:t>
            </a:r>
            <a:endParaRPr dirty="0"/>
          </a:p>
        </p:txBody>
      </p:sp>
      <p:sp>
        <p:nvSpPr>
          <p:cNvPr id="19" name="Rectangle 18"/>
          <p:cNvSpPr/>
          <p:nvPr/>
        </p:nvSpPr>
        <p:spPr>
          <a:xfrm>
            <a:off x="731520" y="3316337"/>
            <a:ext cx="5029200" cy="82296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731520" y="3316337"/>
            <a:ext cx="73152" cy="82296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914400" y="3407777"/>
            <a:ext cx="914400" cy="2743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914400" y="3407777"/>
            <a:ext cx="91440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rPr dirty="0"/>
              <a:t>MONTHLY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0" y="3407777"/>
            <a:ext cx="3657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모든</a:t>
            </a:r>
            <a:r>
              <a:rPr dirty="0"/>
              <a:t> </a:t>
            </a:r>
            <a:r>
              <a:rPr dirty="0" err="1"/>
              <a:t>모듈</a:t>
            </a:r>
            <a:r>
              <a:rPr dirty="0"/>
              <a:t> </a:t>
            </a:r>
            <a:r>
              <a:rPr dirty="0" err="1"/>
              <a:t>포함</a:t>
            </a:r>
            <a:r>
              <a:rPr dirty="0"/>
              <a:t> </a:t>
            </a:r>
            <a:r>
              <a:rPr dirty="0" err="1"/>
              <a:t>종합</a:t>
            </a:r>
            <a:r>
              <a:rPr dirty="0"/>
              <a:t> </a:t>
            </a:r>
            <a:r>
              <a:rPr dirty="0" err="1"/>
              <a:t>검증</a:t>
            </a:r>
            <a:endParaRPr lang="en-US" dirty="0"/>
          </a:p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rPr dirty="0"/>
              <a:t>(Ransomware, Password Cracking)</a:t>
            </a:r>
            <a:br>
              <a:rPr dirty="0"/>
            </a:br>
            <a:r>
              <a:rPr dirty="0"/>
              <a:t>→ </a:t>
            </a:r>
            <a:r>
              <a:rPr dirty="0" err="1"/>
              <a:t>감사</a:t>
            </a:r>
            <a:r>
              <a:rPr dirty="0"/>
              <a:t> </a:t>
            </a:r>
            <a:r>
              <a:rPr dirty="0" err="1"/>
              <a:t>증적</a:t>
            </a:r>
            <a:r>
              <a:rPr dirty="0"/>
              <a:t> </a:t>
            </a:r>
            <a:r>
              <a:rPr dirty="0" err="1"/>
              <a:t>확보</a:t>
            </a:r>
            <a:endParaRPr dirty="0"/>
          </a:p>
        </p:txBody>
      </p:sp>
      <p:sp>
        <p:nvSpPr>
          <p:cNvPr id="24" name="TextBox 23"/>
          <p:cNvSpPr txBox="1"/>
          <p:nvPr/>
        </p:nvSpPr>
        <p:spPr>
          <a:xfrm>
            <a:off x="6400800" y="1371600"/>
            <a:ext cx="5029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onsolas"/>
              </a:defRPr>
            </a:pPr>
            <a:r>
              <a:t>🔔 EVENT NOTIFICATIONS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1828800"/>
            <a:ext cx="5029200" cy="13716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583680" y="192024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E5FF"/>
                </a:solidFill>
                <a:latin typeface="Consolas"/>
              </a:defRPr>
            </a:pPr>
            <a:r>
              <a:t>✉ EMAIL ALERTS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0" y="1920240"/>
            <a:ext cx="118872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1100" b="0">
                <a:solidFill>
                  <a:srgbClr val="BBBBCC"/>
                </a:solidFill>
                <a:latin typeface="Consolas"/>
              </a:defRPr>
            </a:pPr>
            <a:r>
              <a:t>SMTP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83680" y="228600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보안팀 및 이해관계자에게 직접 알림.</a:t>
            </a:r>
            <a:br/>
            <a:r>
              <a:t>Executive Summary PDF 자동 첨부 가능.</a:t>
            </a:r>
            <a:br/>
            <a:br/>
            <a:r>
              <a:t>Test Started | Test Finished | Report Ready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3383280"/>
            <a:ext cx="5029200" cy="13716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F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583680" y="347472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FF88"/>
                </a:solidFill>
                <a:latin typeface="Consolas"/>
              </a:defRPr>
            </a:pPr>
            <a:r>
              <a:t>💻 SYSLOG / SIEM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58400" y="3474720"/>
            <a:ext cx="118872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1100" b="0">
                <a:solidFill>
                  <a:srgbClr val="BBBBCC"/>
                </a:solidFill>
                <a:latin typeface="Consolas"/>
              </a:defRPr>
            </a:pPr>
            <a:r>
              <a:t>UDP/TCP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83680" y="384048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0">
                <a:solidFill>
                  <a:srgbClr val="BBBBCC"/>
                </a:solidFill>
                <a:latin typeface="맑은 고딕"/>
              </a:defRPr>
            </a:pPr>
            <a:r>
              <a:t>SOC 대시보드와 실시간 통합 (Splunk, QRadar).</a:t>
            </a:r>
            <a:br/>
            <a:r>
              <a:t>공격 텔레메트리를 발생 즉시 전송.</a:t>
            </a:r>
            <a:br/>
            <a:br/>
            <a:r>
              <a:t>Critical Finding | Attack Step | Achievement Unlocked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rgbClr val="152A3A"/>
          </a:solidFill>
          <a:ln w="1905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ectangle 33"/>
          <p:cNvSpPr/>
          <p:nvPr/>
        </p:nvSpPr>
        <p:spPr>
          <a:xfrm>
            <a:off x="731520" y="576072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68680" y="5896540"/>
            <a:ext cx="1042416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🔄 WHY AUTOMATE? 네트워크는 매일 변합니다. 연간 수동 테스트 사이의 "구성 드리프트"를 지속 검증으로 방지.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rPr dirty="0" err="1"/>
              <a:t>안전</a:t>
            </a:r>
            <a:r>
              <a:rPr dirty="0"/>
              <a:t> </a:t>
            </a:r>
            <a:r>
              <a:rPr dirty="0" err="1"/>
              <a:t>장치</a:t>
            </a:r>
            <a:r>
              <a:rPr dirty="0"/>
              <a:t> </a:t>
            </a:r>
            <a:r>
              <a:rPr sz="2800" dirty="0"/>
              <a:t>(Safety by Design)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SAFETY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13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10698480" cy="548640"/>
          </a:xfrm>
          <a:prstGeom prst="rect">
            <a:avLst/>
          </a:prstGeom>
          <a:solidFill>
            <a:srgbClr val="152A3A"/>
          </a:solidFill>
          <a:ln w="1905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31520" y="137160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68680" y="1507420"/>
            <a:ext cx="1042416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CORE PRINCIPLE: 모든 Pentera 활동은 "safe by design" — 목표는 악용 가능성의 입증이지 피해를 주는 것이 아닙니다.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194560"/>
            <a:ext cx="347472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68680" y="22860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⊕ SCOPE ENFORCEMENT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" y="2651760"/>
            <a:ext cx="3200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테스트는 정의된 IP 범위로</a:t>
            </a:r>
            <a:br/>
            <a:r>
              <a:t>엄격히 제한. Pentera는 허용된</a:t>
            </a:r>
            <a:br/>
            <a:r>
              <a:t>테스트 범위를 초과할 수 없음.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34840" y="2194560"/>
            <a:ext cx="347472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572000" y="22860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✅ MANUAL APPROVALS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651760"/>
            <a:ext cx="3200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능동적 익스플로잇에 대한</a:t>
            </a:r>
            <a:br/>
            <a:r>
              <a:t>세부 통제. 민감한 액션(RCE,</a:t>
            </a:r>
            <a:br/>
            <a:r>
              <a:t>Ransomware)은 명시적 승인 필요.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38160" y="2194560"/>
            <a:ext cx="347472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275320" y="22860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🏛 STEALTH LEVELS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320" y="2651760"/>
            <a:ext cx="3200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최소 영향 스텔스 스캔부터</a:t>
            </a:r>
            <a:br/>
            <a:r>
              <a:t>Noisy 테스트까지 확장 가능.</a:t>
            </a:r>
            <a:br/>
            <a:r>
              <a:t>시나리오별 조정.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114800"/>
            <a:ext cx="347472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68680" y="420624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&lt;/&gt; SANITIZED EXPLOITS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572000"/>
            <a:ext cx="3200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Pentera는 유해 코드나</a:t>
            </a:r>
            <a:br/>
            <a:r>
              <a:t>DDoS 공격을 실행하지 않음.</a:t>
            </a:r>
            <a:br/>
            <a:r>
              <a:t>모든 익스플로잇은 안전하게 재설계.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434840" y="4114800"/>
            <a:ext cx="347472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4572000" y="420624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🧹 FULL CLEANUP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4572000"/>
            <a:ext cx="3200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자동화된 사후 테스트 루틴이</a:t>
            </a:r>
            <a:br/>
            <a:r>
              <a:t>테스트 중 생성된 모든 잔여물</a:t>
            </a:r>
            <a:br/>
            <a:r>
              <a:t>(파일, 계정, 레지스트리 키) 제거.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38160" y="4114800"/>
            <a:ext cx="347472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275320" y="420624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onsolas"/>
              </a:defRPr>
            </a:pPr>
            <a:r>
              <a:t>✋ IMMEDIATE STOP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75320" y="4572000"/>
            <a:ext cx="32004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테스트는 언제든 단일 클릭으로</a:t>
            </a:r>
            <a:br/>
            <a:r>
              <a:t>중단 가능. 전체 감사 추적이</a:t>
            </a:r>
            <a:br/>
            <a:r>
              <a:t>투명성을 위해 유지됨.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Web &amp; Identity: 테스트 영역 확장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03: WEB+ID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14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029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🌐 Web Attack Surface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8288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00E5FF"/>
                </a:solidFill>
                <a:latin typeface="Consolas"/>
              </a:defRPr>
            </a:pPr>
            <a:r>
              <a:t>BLACK-BOX APPLICATION TESTING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22860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00FF88"/>
                </a:solidFill>
                <a:latin typeface="맑은 고딕"/>
              </a:defRPr>
            </a:pPr>
            <a:r>
              <a:t>● Dynamic Crawling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256032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애플리케이션 구조를 자동 매핑, 입력/파라미터/숨겨진 페이지 식별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92608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00FF88"/>
                </a:solidFill>
                <a:latin typeface="맑은 고딕"/>
              </a:defRPr>
            </a:pPr>
            <a:r>
              <a:t>● Vulnerability Scanning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20040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SQL Injection, XSS, LFI/RFI 등 일반적인 웹 결함 테스트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35661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00FF88"/>
                </a:solidFill>
                <a:latin typeface="맑은 고딕"/>
              </a:defRPr>
            </a:pPr>
            <a:r>
              <a:t>● Safe Exploitation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84048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무해한 페이로드(`sleep` 명령 등)로 발견 사항 검증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4572000"/>
            <a:ext cx="4572000" cy="3200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914400" y="4590288"/>
            <a:ext cx="45720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onsolas"/>
              </a:defRPr>
            </a:pPr>
            <a:r>
              <a:t>✅ COVERS OWASP TOP 10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1371600"/>
            <a:ext cx="5029200" cy="4114800"/>
          </a:xfrm>
          <a:prstGeom prst="rect">
            <a:avLst/>
          </a:prstGeom>
          <a:solidFill>
            <a:srgbClr val="22223A"/>
          </a:solidFill>
          <a:ln w="12700">
            <a:solidFill>
              <a:srgbClr val="FF8C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58368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onsolas"/>
              </a:defRPr>
            </a:pPr>
            <a:r>
              <a:t>👥 AD Password 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18288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FF8C00"/>
                </a:solidFill>
                <a:latin typeface="Consolas"/>
              </a:defRPr>
            </a:pPr>
            <a:r>
              <a:t>SILENT CREDENTIAL AUDITING (ADPA)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60" y="228600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D700"/>
                </a:solidFill>
                <a:latin typeface="맑은 고딕"/>
              </a:defRPr>
            </a:pPr>
            <a:r>
              <a:t>● Zero Lockout Risk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66560" y="256032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DC에 대한 능동적 무차별 대입 로그인 시도 불필요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766560" y="292608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D700"/>
                </a:solidFill>
                <a:latin typeface="맑은 고딕"/>
              </a:defRPr>
            </a:pPr>
            <a:r>
              <a:t>● Hash Comparison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66560" y="320040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읽기 전용 접근으로 AD 해시를 알려진 약한 비밀번호</a:t>
            </a:r>
            <a:br/>
            <a:r>
              <a:t>사전과 비교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66560" y="35661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FFD700"/>
                </a:solidFill>
                <a:latin typeface="맑은 고딕"/>
              </a:defRPr>
            </a:pPr>
            <a:r>
              <a:t>● Policy Validation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66560" y="384048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"비밀번호 만료 안 함" 또는 기타 위험 구성 계정 식별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583680" y="4572000"/>
            <a:ext cx="4572000" cy="32004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583680" y="4590288"/>
            <a:ext cx="45720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1A1A2E"/>
                </a:solidFill>
                <a:latin typeface="Consolas"/>
              </a:defRPr>
            </a:pPr>
            <a:r>
              <a:t>💛 100% SAFE FOR PRODUCTION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라이브 테스트 상호작용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04: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15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188720"/>
            <a:ext cx="6400800" cy="320040"/>
          </a:xfrm>
          <a:prstGeom prst="rect">
            <a:avLst/>
          </a:prstGeom>
          <a:solidFill>
            <a:srgbClr val="22223A"/>
          </a:solidFill>
          <a:ln w="12700">
            <a:solidFill>
              <a:srgbClr val="00F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216152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1">
                <a:solidFill>
                  <a:srgbClr val="00FF88"/>
                </a:solidFill>
                <a:latin typeface="Consolas"/>
              </a:defRPr>
            </a:pPr>
            <a:r>
              <a:t>● TEST IN PROGRESS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0" y="1216152"/>
            <a:ext cx="1371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1200" b="0">
                <a:solidFill>
                  <a:srgbClr val="FFFFFF"/>
                </a:solidFill>
                <a:latin typeface="Consolas"/>
              </a:defRPr>
            </a:pPr>
            <a:r>
              <a:t>T+ 00:45:12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1645920"/>
            <a:ext cx="5029200" cy="3200400"/>
          </a:xfrm>
          <a:prstGeom prst="rect">
            <a:avLst/>
          </a:prstGeom>
          <a:solidFill>
            <a:srgbClr val="1E1E30"/>
          </a:solidFill>
          <a:ln w="1270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0" y="17373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BBBBCC"/>
                </a:solidFill>
                <a:latin typeface="Consolas"/>
              </a:defRPr>
            </a:pPr>
            <a:r>
              <a:t>ACTIVITY LOG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2194560"/>
            <a:ext cx="109728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BBBBCC"/>
                </a:solidFill>
                <a:latin typeface="Consolas"/>
              </a:defRPr>
            </a:pPr>
            <a:r>
              <a:t>10:42:01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2194560"/>
            <a:ext cx="73152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Consolas"/>
              </a:defRPr>
            </a:pPr>
            <a:r>
              <a:t>INFO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4640" y="2194560"/>
            <a:ext cx="2926080" cy="24622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onsolas"/>
              </a:defRPr>
            </a:pPr>
            <a:r>
              <a:rPr dirty="0"/>
              <a:t>Host discovery completed (24 hosts up)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2468880"/>
            <a:ext cx="109728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BBBBCC"/>
                </a:solidFill>
                <a:latin typeface="Consolas"/>
              </a:defRPr>
            </a:pPr>
            <a:r>
              <a:t>10:42:05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2468880"/>
            <a:ext cx="73152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00E5FF"/>
                </a:solidFill>
                <a:latin typeface="Consolas"/>
              </a:defRPr>
            </a:pPr>
            <a:r>
              <a:t>SCAN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34640" y="2468880"/>
            <a:ext cx="27432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00E5FF"/>
                </a:solidFill>
                <a:latin typeface="Consolas"/>
              </a:defRPr>
            </a:pPr>
            <a:r>
              <a:t>Port scanning 192.168.10.15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2743200"/>
            <a:ext cx="109728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BBBBCC"/>
                </a:solidFill>
                <a:latin typeface="Consolas"/>
              </a:defRPr>
            </a:pPr>
            <a:r>
              <a:t>10:42:18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1680" y="2743200"/>
            <a:ext cx="73152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006E"/>
                </a:solidFill>
                <a:latin typeface="Consolas"/>
              </a:defRPr>
            </a:pPr>
            <a:r>
              <a:t>VULN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34640" y="2743200"/>
            <a:ext cx="27432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FF006E"/>
                </a:solidFill>
                <a:latin typeface="Consolas"/>
              </a:defRPr>
            </a:pPr>
            <a:r>
              <a:t>MS17-010 Detected on 192.168.10.15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3017520"/>
            <a:ext cx="109728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BBBBCC"/>
                </a:solidFill>
                <a:latin typeface="Consolas"/>
              </a:defRPr>
            </a:pPr>
            <a:r>
              <a:t>10:42:45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0" y="3017520"/>
            <a:ext cx="73152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8C00"/>
                </a:solidFill>
                <a:latin typeface="Consolas"/>
              </a:defRPr>
            </a:pPr>
            <a:r>
              <a:t>ACTION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34640" y="3017520"/>
            <a:ext cx="27432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FF8C00"/>
                </a:solidFill>
                <a:latin typeface="Consolas"/>
              </a:defRPr>
            </a:pPr>
            <a:r>
              <a:t>Starting SMB Relay attack...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3291840"/>
            <a:ext cx="109728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BBBBCC"/>
                </a:solidFill>
                <a:latin typeface="Consolas"/>
              </a:defRPr>
            </a:pPr>
            <a:r>
              <a:t>10:43:10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11680" y="3291840"/>
            <a:ext cx="73152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1">
                <a:solidFill>
                  <a:srgbClr val="FFD700"/>
                </a:solidFill>
                <a:latin typeface="Consolas"/>
              </a:defRPr>
            </a:pPr>
            <a:r>
              <a:t>WAIT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34640" y="3291840"/>
            <a:ext cx="2743200" cy="2286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000" b="0">
                <a:solidFill>
                  <a:srgbClr val="FFD700"/>
                </a:solidFill>
                <a:latin typeface="Consolas"/>
              </a:defRPr>
            </a:pPr>
            <a:r>
              <a:t>Pending Approval: Inject Payload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1645920"/>
            <a:ext cx="5029200" cy="1371600"/>
          </a:xfrm>
          <a:prstGeom prst="rect">
            <a:avLst/>
          </a:prstGeom>
          <a:solidFill>
            <a:srgbClr val="22223A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583680" y="173736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00E5FF"/>
                </a:solidFill>
                <a:latin typeface="Consolas"/>
              </a:defRPr>
            </a:pPr>
            <a:r>
              <a:t>💻 DYNAMIC USER INPUTS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3680" y="2103120"/>
            <a:ext cx="4572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테스트</a:t>
            </a:r>
            <a:r>
              <a:rPr dirty="0"/>
              <a:t> </a:t>
            </a:r>
            <a:r>
              <a:rPr dirty="0" err="1"/>
              <a:t>중간에</a:t>
            </a:r>
            <a:r>
              <a:rPr dirty="0"/>
              <a:t> </a:t>
            </a:r>
            <a:r>
              <a:rPr dirty="0" err="1"/>
              <a:t>정보를</a:t>
            </a:r>
            <a:r>
              <a:rPr dirty="0"/>
              <a:t> </a:t>
            </a:r>
            <a:r>
              <a:rPr dirty="0" err="1"/>
              <a:t>주입하여</a:t>
            </a:r>
            <a:br>
              <a:rPr dirty="0"/>
            </a:br>
            <a:r>
              <a:rPr dirty="0" err="1"/>
              <a:t>침해된</a:t>
            </a:r>
            <a:r>
              <a:rPr dirty="0"/>
              <a:t> </a:t>
            </a:r>
            <a:r>
              <a:rPr dirty="0" err="1"/>
              <a:t>내부자</a:t>
            </a:r>
            <a:r>
              <a:rPr dirty="0"/>
              <a:t> </a:t>
            </a:r>
            <a:r>
              <a:rPr dirty="0" err="1"/>
              <a:t>시뮬레이션</a:t>
            </a:r>
            <a:r>
              <a:rPr dirty="0"/>
              <a:t> </a:t>
            </a:r>
            <a:r>
              <a:rPr dirty="0" err="1"/>
              <a:t>또는</a:t>
            </a:r>
            <a:r>
              <a:rPr dirty="0"/>
              <a:t> </a:t>
            </a:r>
            <a:r>
              <a:rPr dirty="0" err="1"/>
              <a:t>엔진</a:t>
            </a:r>
            <a:r>
              <a:rPr dirty="0"/>
              <a:t> </a:t>
            </a:r>
            <a:r>
              <a:rPr dirty="0" err="1"/>
              <a:t>가이드</a:t>
            </a:r>
            <a:r>
              <a:rPr dirty="0"/>
              <a:t>.</a:t>
            </a:r>
            <a:br>
              <a:rPr dirty="0"/>
            </a:br>
            <a:br>
              <a:rPr dirty="0"/>
            </a:br>
            <a:r>
              <a:rPr dirty="0"/>
              <a:t>+ ADD CREDENTIALS (user: </a:t>
            </a:r>
            <a:r>
              <a:rPr dirty="0" err="1"/>
              <a:t>jdoe</a:t>
            </a:r>
            <a:r>
              <a:rPr dirty="0"/>
              <a:t>)</a:t>
            </a:r>
            <a:br>
              <a:rPr dirty="0"/>
            </a:br>
            <a:r>
              <a:rPr dirty="0"/>
              <a:t>+ ADD TARGET HOST (10.0.0.5)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00800" y="3200400"/>
            <a:ext cx="502920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00FF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583680" y="32918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1">
                <a:solidFill>
                  <a:srgbClr val="00FF88"/>
                </a:solidFill>
                <a:latin typeface="Consolas"/>
              </a:defRPr>
            </a:pPr>
            <a:r>
              <a:t>✅ PENDING APPROVALS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83680" y="3657600"/>
            <a:ext cx="4572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고영향 액션에 대한 사람의 확인이 필요.</a:t>
            </a:r>
            <a:br/>
            <a:br/>
            <a:r>
              <a:t>⚠ SMB Relay Injection  →  [APPROVE] / [SKIP]</a:t>
            </a:r>
            <a:br/>
            <a:r>
              <a:t>⚠ Ransomware Emulation → [APPROVE] / [SKIP]</a:t>
            </a:r>
            <a:br/>
            <a:br/>
            <a:r>
              <a:t>Scope: THIS HOST | ALL HOSTS (BULK)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rgbClr val="152A3A"/>
          </a:solidFill>
          <a:ln w="1905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731520" y="5760720"/>
            <a:ext cx="50800" cy="548640"/>
          </a:xfrm>
          <a:prstGeom prst="rect">
            <a:avLst/>
          </a:prstGeom>
          <a:solidFill>
            <a:srgbClr val="00E5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868680" y="5896540"/>
            <a:ext cx="10424160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ℹ HUMAN-IN-THE-LOOP: 인터랙티브 테스팅은 자동 스캐닝과 인간 주도 레드팀의 간극을 메웁니다.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비밀번호 크래킹 엔진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02: CREDENTIALS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16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37160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400" b="0">
                <a:solidFill>
                  <a:srgbClr val="BBBBCC"/>
                </a:solidFill>
                <a:latin typeface="맑은 고딕"/>
              </a:defRPr>
            </a:pPr>
            <a:r>
              <a:t>Pentera의 4단계 비밀번호 크래킹 엔진은 점점 복잡한 방법으로 해시 크래킹을 시도하여</a:t>
            </a:r>
            <a:br/>
            <a:r>
              <a:t>실제 자격증명 복원력을 정량화합니다.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03120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00E5FF"/>
                </a:solidFill>
                <a:latin typeface="Consolas"/>
              </a:defRPr>
            </a:pPr>
            <a:r>
              <a:t>LEVEL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7360" y="2103120"/>
            <a:ext cx="164592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00E5FF"/>
                </a:solidFill>
                <a:latin typeface="Consolas"/>
              </a:defRPr>
            </a:pPr>
            <a:r>
              <a:t>STRENGTH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2103120"/>
            <a:ext cx="301752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00E5FF"/>
                </a:solidFill>
                <a:latin typeface="Consolas"/>
              </a:defRPr>
            </a:pPr>
            <a:r>
              <a:t>METHODS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03120"/>
            <a:ext cx="914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00E5FF"/>
                </a:solidFill>
                <a:latin typeface="Consolas"/>
              </a:defRPr>
            </a:pPr>
            <a:r>
              <a:t>GPU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9520" y="2103120"/>
            <a:ext cx="18288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00E5FF"/>
                </a:solidFill>
                <a:latin typeface="Consolas"/>
              </a:defRPr>
            </a:pPr>
            <a:r>
              <a:t>EXAMPLES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2560320"/>
            <a:ext cx="10698480" cy="54864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2960" y="2651760"/>
            <a:ext cx="914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LEVEL 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7360" y="2670048"/>
            <a:ext cx="1097280" cy="27432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737360" y="2688336"/>
            <a:ext cx="109728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t>TRIVIAL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17520" y="2651760"/>
            <a:ext cx="29260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Dictionary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35040" y="2651760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FF4444"/>
                </a:solidFill>
                <a:latin typeface="Consolas"/>
              </a:defRPr>
            </a:pPr>
            <a:r>
              <a:t>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66560" y="265176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E5FF"/>
                </a:solidFill>
                <a:latin typeface="Consolas"/>
              </a:defRPr>
            </a:pPr>
            <a:r>
              <a:t>password | 123456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3200400"/>
            <a:ext cx="10698480" cy="54864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22960" y="3291840"/>
            <a:ext cx="914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LEVEL 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37360" y="3310128"/>
            <a:ext cx="1097280" cy="2743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737360" y="3328416"/>
            <a:ext cx="109728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t>EASY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17520" y="3291840"/>
            <a:ext cx="29260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Dictionary + Mask transformations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35040" y="3291840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66560" y="329184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E5FF"/>
                </a:solidFill>
                <a:latin typeface="Consolas"/>
              </a:defRPr>
            </a:pPr>
            <a:r>
              <a:t>password1 | 12passWORD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3840480"/>
            <a:ext cx="10698480" cy="54864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22960" y="3931920"/>
            <a:ext cx="914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LEVEL 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737360" y="3950208"/>
            <a:ext cx="1097280" cy="27432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1737360" y="3968496"/>
            <a:ext cx="109728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t>MEDIUM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17520" y="3931920"/>
            <a:ext cx="29260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Dictionary + Mask + Rules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35040" y="3931920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✓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766560" y="393192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E5FF"/>
                </a:solidFill>
                <a:latin typeface="Consolas"/>
              </a:defRPr>
            </a:pPr>
            <a:r>
              <a:t>P@ssw0rd | pa$$W07D123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31520" y="4480560"/>
            <a:ext cx="10698480" cy="54864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822960" y="4572000"/>
            <a:ext cx="914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onsolas"/>
              </a:defRPr>
            </a:pPr>
            <a:r>
              <a:t>LEVEL 4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737360" y="4590288"/>
            <a:ext cx="1097280" cy="274320"/>
          </a:xfrm>
          <a:prstGeom prst="rect">
            <a:avLst/>
          </a:prstGeom>
          <a:solidFill>
            <a:srgbClr val="00FF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1737360" y="4608576"/>
            <a:ext cx="1097280" cy="2743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000" b="1">
                <a:solidFill>
                  <a:srgbClr val="1A1A2E"/>
                </a:solidFill>
                <a:latin typeface="Consolas"/>
              </a:defRPr>
            </a:pPr>
            <a:r>
              <a:t>STRONG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17520" y="4572000"/>
            <a:ext cx="29260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BBBBCC"/>
                </a:solidFill>
                <a:latin typeface="맑은 고딕"/>
              </a:defRPr>
            </a:pPr>
            <a:r>
              <a:t>All methods + Advanced rules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35040" y="4572000"/>
            <a:ext cx="54864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200" b="0">
                <a:solidFill>
                  <a:srgbClr val="00FF88"/>
                </a:solidFill>
                <a:latin typeface="Consolas"/>
              </a:defRPr>
            </a:pPr>
            <a:r>
              <a:t>✓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66560" y="4572000"/>
            <a:ext cx="4572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00E5FF"/>
                </a:solidFill>
                <a:latin typeface="Consolas"/>
              </a:defRPr>
            </a:pPr>
            <a:r>
              <a:t>pPp@$w0orrrd123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029200" y="5303520"/>
            <a:ext cx="6400800" cy="848868"/>
          </a:xfrm>
          <a:prstGeom prst="rect">
            <a:avLst/>
          </a:prstGeom>
          <a:solidFill>
            <a:srgbClr val="2A1520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5212080" y="5349240"/>
            <a:ext cx="59436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1">
                <a:solidFill>
                  <a:srgbClr val="FF006E"/>
                </a:solidFill>
                <a:latin typeface="Consolas"/>
              </a:defRPr>
            </a:pPr>
            <a:r>
              <a:t>DISCUSSION QUESTION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212080" y="5623560"/>
            <a:ext cx="5943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100" b="0">
                <a:solidFill>
                  <a:srgbClr val="FFFFFF"/>
                </a:solidFill>
                <a:latin typeface="맑은 고딕"/>
              </a:defRPr>
            </a:pPr>
            <a:r>
              <a:rPr dirty="0" err="1"/>
              <a:t>왜</a:t>
            </a:r>
            <a:r>
              <a:rPr dirty="0"/>
              <a:t> P@ssw0rd </a:t>
            </a:r>
            <a:r>
              <a:rPr dirty="0" err="1"/>
              <a:t>같은</a:t>
            </a:r>
            <a:r>
              <a:rPr dirty="0"/>
              <a:t> </a:t>
            </a:r>
            <a:r>
              <a:rPr dirty="0" err="1"/>
              <a:t>비밀번호는</a:t>
            </a:r>
            <a:r>
              <a:rPr dirty="0"/>
              <a:t> </a:t>
            </a:r>
            <a:r>
              <a:rPr dirty="0" err="1"/>
              <a:t>대소문자</a:t>
            </a:r>
            <a:r>
              <a:rPr dirty="0"/>
              <a:t>, </a:t>
            </a:r>
            <a:r>
              <a:rPr dirty="0" err="1"/>
              <a:t>숫자</a:t>
            </a:r>
            <a:r>
              <a:rPr dirty="0"/>
              <a:t>, </a:t>
            </a:r>
            <a:r>
              <a:rPr dirty="0" err="1"/>
              <a:t>특수문자를</a:t>
            </a:r>
            <a:r>
              <a:rPr dirty="0"/>
              <a:t> </a:t>
            </a:r>
            <a:r>
              <a:rPr dirty="0" err="1"/>
              <a:t>모두</a:t>
            </a:r>
            <a:r>
              <a:rPr dirty="0"/>
              <a:t> </a:t>
            </a:r>
            <a:r>
              <a:rPr dirty="0" err="1"/>
              <a:t>포함하는데도</a:t>
            </a:r>
            <a:r>
              <a:rPr dirty="0"/>
              <a:t> "</a:t>
            </a:r>
            <a:r>
              <a:rPr dirty="0" err="1"/>
              <a:t>Medium"으로만</a:t>
            </a:r>
            <a:r>
              <a:rPr dirty="0"/>
              <a:t> </a:t>
            </a:r>
            <a:r>
              <a:rPr dirty="0" err="1"/>
              <a:t>평가될까</a:t>
            </a:r>
            <a:r>
              <a:rPr dirty="0"/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">
            <a:extLst>
              <a:ext uri="{FF2B5EF4-FFF2-40B4-BE49-F238E27FC236}">
                <a16:creationId xmlns:a16="http://schemas.microsoft.com/office/drawing/2014/main" id="{CBF1A814-BEE3-7B84-2EFB-F538AB2C9322}"/>
              </a:ext>
            </a:extLst>
          </p:cNvPr>
          <p:cNvSpPr/>
          <p:nvPr/>
        </p:nvSpPr>
        <p:spPr>
          <a:xfrm>
            <a:off x="6400799" y="3414772"/>
            <a:ext cx="502920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731520" y="457200"/>
            <a:ext cx="82296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3600" b="1">
                <a:solidFill>
                  <a:srgbClr val="00E5FF"/>
                </a:solidFill>
                <a:latin typeface="Consolas"/>
              </a:defRPr>
            </a:pPr>
            <a:r>
              <a:t>Credential Exposure 모듈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728655" cy="38100"/>
          </a:xfrm>
          <a:prstGeom prst="rect">
            <a:avLst/>
          </a:prstGeom>
          <a:solidFill>
            <a:srgbClr val="FF0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9601200" y="457200"/>
            <a:ext cx="2286000" cy="411480"/>
          </a:xfrm>
          <a:prstGeom prst="rect">
            <a:avLst/>
          </a:prstGeom>
          <a:solidFill>
            <a:srgbClr val="1A1A2E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475488"/>
            <a:ext cx="2286000" cy="411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200" b="1">
                <a:solidFill>
                  <a:srgbClr val="00E5FF"/>
                </a:solidFill>
                <a:latin typeface="Consolas"/>
              </a:defRPr>
            </a:pPr>
            <a:r>
              <a:t>MODULE 04: INTEL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27432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900" b="0">
                <a:solidFill>
                  <a:srgbClr val="555577"/>
                </a:solidFill>
                <a:latin typeface="Consolas"/>
              </a:defRPr>
            </a:pPr>
            <a:r>
              <a:t>PAGE 17 OF 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640080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defRPr sz="900" b="0">
                <a:solidFill>
                  <a:srgbClr val="555577"/>
                </a:solidFill>
                <a:latin typeface="Consolas"/>
              </a:defRPr>
            </a:pPr>
            <a:r>
              <a:t>CONFIDENTIAL: UNIVERSITY USE ONLY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371600"/>
            <a:ext cx="502920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3333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14400" y="14630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🔓 Direct Exposure Checks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92024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 sz="1200">
                <a:solidFill>
                  <a:srgbClr val="BBBBCC"/>
                </a:solidFill>
                <a:latin typeface="맑은 고딕"/>
              </a:defRPr>
            </a:pPr>
            <a:r>
              <a:t>›  유효한 username-password 쌍이 무단 접근에 노출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 sz="1200">
                <a:solidFill>
                  <a:srgbClr val="BBBBCC"/>
                </a:solidFill>
                <a:latin typeface="맑은 고딕"/>
              </a:defRPr>
            </a:pPr>
            <a:r>
              <a:t>›  Active Directory 비밀번호가 cleartext로 유출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 sz="1200">
                <a:solidFill>
                  <a:srgbClr val="BBBBCC"/>
                </a:solidFill>
                <a:latin typeface="맑은 고딕"/>
              </a:defRPr>
            </a:pPr>
            <a:r>
              <a:t>›  유출된 해시의 크래킹 복원력 테스트 (NTLM, MD5)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3429000"/>
            <a:ext cx="5029200" cy="1645920"/>
          </a:xfrm>
          <a:prstGeom prst="rect">
            <a:avLst/>
          </a:prstGeom>
          <a:solidFill>
            <a:srgbClr val="22223A"/>
          </a:solidFill>
          <a:ln w="12700">
            <a:solidFill>
              <a:srgbClr val="FF00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0" y="3520440"/>
            <a:ext cx="45720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onsolas"/>
              </a:defRPr>
            </a:pPr>
            <a:r>
              <a:t>🔻 Secondary Exposure Checks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886200"/>
            <a:ext cx="4724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 sz="1100">
                <a:solidFill>
                  <a:srgbClr val="BBBBCC"/>
                </a:solidFill>
                <a:latin typeface="맑은 고딕"/>
              </a:defRPr>
            </a:pPr>
            <a:r>
              <a:t>›  노출된 비밀번호를 Levenshtein Distance로 현재 AD 비밀번호와 비교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 sz="1100">
                <a:solidFill>
                  <a:srgbClr val="BBBBCC"/>
                </a:solidFill>
                <a:latin typeface="맑은 고딕"/>
              </a:defRPr>
            </a:pPr>
            <a:r>
              <a:t>›  유사도 0.8 이상이면 close match로 플래그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 sz="1100">
                <a:solidFill>
                  <a:srgbClr val="BBBBCC"/>
                </a:solidFill>
                <a:latin typeface="맑은 고딕"/>
              </a:defRPr>
            </a:pPr>
            <a:r>
              <a:t>›  Pentera Password Dictionary를 유출 자격증명으로 강화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799" y="1371600"/>
            <a:ext cx="5059375" cy="1065788"/>
          </a:xfrm>
          <a:prstGeom prst="rect">
            <a:avLst/>
          </a:prstGeom>
          <a:solidFill>
            <a:srgbClr val="1E1E30"/>
          </a:solidFill>
          <a:ln w="12700">
            <a:solidFill>
              <a:srgbClr val="00E5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583680" y="1463040"/>
            <a:ext cx="5029200" cy="89255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00FF88"/>
                </a:solidFill>
                <a:latin typeface="Consolas"/>
              </a:defRPr>
            </a:pPr>
            <a:r>
              <a:rPr dirty="0"/>
              <a:t>// Password Similarity Check</a:t>
            </a:r>
            <a:br>
              <a:rPr dirty="0"/>
            </a:br>
            <a:r>
              <a:rPr dirty="0"/>
              <a:t>if (</a:t>
            </a:r>
            <a:r>
              <a:rPr dirty="0" err="1"/>
              <a:t>Levenshtein_Distance</a:t>
            </a:r>
            <a:r>
              <a:rPr dirty="0"/>
              <a:t>(leaked, current) &gt;= 0.8) {</a:t>
            </a:r>
            <a:br>
              <a:rPr dirty="0"/>
            </a:br>
            <a:r>
              <a:rPr dirty="0"/>
              <a:t>  </a:t>
            </a:r>
            <a:r>
              <a:rPr dirty="0" err="1"/>
              <a:t>flag_vulnerability</a:t>
            </a:r>
            <a:r>
              <a:rPr dirty="0"/>
              <a:t>("High Risk Reuse");</a:t>
            </a:r>
            <a:br>
              <a:rPr dirty="0"/>
            </a:br>
            <a:r>
              <a:rPr dirty="0"/>
              <a:t>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799" y="3531073"/>
            <a:ext cx="5029200" cy="129266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이</a:t>
            </a:r>
            <a:r>
              <a:rPr dirty="0"/>
              <a:t> </a:t>
            </a:r>
            <a:r>
              <a:rPr dirty="0" err="1"/>
              <a:t>모듈은</a:t>
            </a:r>
            <a:r>
              <a:rPr dirty="0"/>
              <a:t> </a:t>
            </a:r>
            <a:r>
              <a:rPr dirty="0" err="1"/>
              <a:t>다크넷</a:t>
            </a:r>
            <a:r>
              <a:rPr dirty="0"/>
              <a:t> </a:t>
            </a:r>
            <a:r>
              <a:rPr dirty="0" err="1"/>
              <a:t>위협</a:t>
            </a:r>
            <a:r>
              <a:rPr dirty="0"/>
              <a:t> </a:t>
            </a:r>
            <a:r>
              <a:rPr dirty="0" err="1"/>
              <a:t>인텔리전스와</a:t>
            </a:r>
            <a:r>
              <a:rPr lang="ko-KR" altLang="en-US" dirty="0"/>
              <a:t> </a:t>
            </a:r>
            <a:r>
              <a:rPr dirty="0" err="1"/>
              <a:t>조직</a:t>
            </a:r>
            <a:r>
              <a:rPr dirty="0"/>
              <a:t> </a:t>
            </a:r>
            <a:r>
              <a:rPr dirty="0" err="1"/>
              <a:t>도메인을</a:t>
            </a:r>
            <a:r>
              <a:rPr dirty="0"/>
              <a:t> </a:t>
            </a:r>
            <a:r>
              <a:rPr dirty="0" err="1"/>
              <a:t>교차</a:t>
            </a:r>
            <a:r>
              <a:rPr dirty="0"/>
              <a:t> </a:t>
            </a:r>
            <a:r>
              <a:rPr dirty="0" err="1"/>
              <a:t>참조</a:t>
            </a:r>
            <a:endParaRPr lang="en-US" dirty="0"/>
          </a:p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하여</a:t>
            </a:r>
            <a:r>
              <a:rPr lang="ko-KR" altLang="en-US" dirty="0"/>
              <a:t> </a:t>
            </a:r>
            <a:r>
              <a:rPr dirty="0" err="1"/>
              <a:t>유출된</a:t>
            </a:r>
            <a:r>
              <a:rPr dirty="0"/>
              <a:t> </a:t>
            </a:r>
            <a:r>
              <a:rPr dirty="0" err="1"/>
              <a:t>자격증명에</a:t>
            </a:r>
            <a:r>
              <a:rPr dirty="0"/>
              <a:t> </a:t>
            </a:r>
            <a:r>
              <a:rPr dirty="0" err="1"/>
              <a:t>대한</a:t>
            </a:r>
            <a:r>
              <a:rPr dirty="0"/>
              <a:t> </a:t>
            </a:r>
            <a:r>
              <a:rPr dirty="0" err="1"/>
              <a:t>실행</a:t>
            </a:r>
            <a:r>
              <a:rPr dirty="0"/>
              <a:t> </a:t>
            </a:r>
            <a:r>
              <a:rPr dirty="0" err="1"/>
              <a:t>가능한</a:t>
            </a:r>
            <a:r>
              <a:rPr lang="ko-KR" altLang="en-US" dirty="0"/>
              <a:t> </a:t>
            </a:r>
            <a:r>
              <a:rPr dirty="0" err="1"/>
              <a:t>인텔리전스를</a:t>
            </a:r>
            <a:r>
              <a:rPr dirty="0"/>
              <a:t> </a:t>
            </a:r>
            <a:r>
              <a:rPr dirty="0" err="1"/>
              <a:t>제공</a:t>
            </a:r>
            <a:endParaRPr lang="en-US" dirty="0"/>
          </a:p>
          <a:p>
            <a:pPr algn="l">
              <a:defRPr sz="1300" b="0">
                <a:solidFill>
                  <a:srgbClr val="BBBBCC"/>
                </a:solidFill>
                <a:latin typeface="맑은 고딕"/>
              </a:defRPr>
            </a:pPr>
            <a:r>
              <a:rPr dirty="0" err="1"/>
              <a:t>합니다</a:t>
            </a:r>
            <a:r>
              <a:rPr dirty="0"/>
              <a:t>.</a:t>
            </a:r>
            <a:br>
              <a:rPr dirty="0"/>
            </a:br>
            <a:br>
              <a:rPr dirty="0"/>
            </a:br>
            <a:r>
              <a:rPr dirty="0" err="1"/>
              <a:t>전략적</a:t>
            </a:r>
            <a:r>
              <a:rPr dirty="0"/>
              <a:t> </a:t>
            </a:r>
            <a:r>
              <a:rPr dirty="0" err="1"/>
              <a:t>가치</a:t>
            </a:r>
            <a:r>
              <a:rPr dirty="0"/>
              <a:t>: </a:t>
            </a:r>
            <a:r>
              <a:rPr dirty="0" err="1"/>
              <a:t>유효한</a:t>
            </a:r>
            <a:r>
              <a:rPr dirty="0"/>
              <a:t> </a:t>
            </a:r>
            <a:r>
              <a:rPr dirty="0" err="1"/>
              <a:t>자격증명을</a:t>
            </a:r>
            <a:r>
              <a:rPr dirty="0"/>
              <a:t> </a:t>
            </a:r>
            <a:r>
              <a:rPr dirty="0" err="1"/>
              <a:t>식별하여</a:t>
            </a:r>
            <a:br>
              <a:rPr dirty="0"/>
            </a:br>
            <a:r>
              <a:rPr dirty="0" err="1"/>
              <a:t>사전</a:t>
            </a:r>
            <a:r>
              <a:rPr dirty="0"/>
              <a:t> </a:t>
            </a:r>
            <a:r>
              <a:rPr dirty="0" err="1"/>
              <a:t>비밀번호</a:t>
            </a:r>
            <a:r>
              <a:rPr dirty="0"/>
              <a:t> </a:t>
            </a:r>
            <a:r>
              <a:rPr dirty="0" err="1"/>
              <a:t>강제</a:t>
            </a:r>
            <a:r>
              <a:rPr dirty="0"/>
              <a:t> </a:t>
            </a:r>
            <a:r>
              <a:rPr dirty="0" err="1"/>
              <a:t>리셋으로</a:t>
            </a:r>
            <a:r>
              <a:rPr dirty="0"/>
              <a:t> </a:t>
            </a:r>
            <a:r>
              <a:rPr dirty="0" err="1"/>
              <a:t>무단</a:t>
            </a:r>
            <a:r>
              <a:rPr dirty="0"/>
              <a:t> </a:t>
            </a:r>
            <a:r>
              <a:rPr dirty="0" err="1"/>
              <a:t>접근</a:t>
            </a:r>
            <a:r>
              <a:rPr dirty="0"/>
              <a:t> </a:t>
            </a:r>
            <a:r>
              <a:rPr dirty="0" err="1"/>
              <a:t>방지</a:t>
            </a:r>
            <a:r>
              <a:rPr dirty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4370832"/>
            <a:ext cx="3350473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1">
                <a:solidFill>
                  <a:srgbClr val="00B8D4"/>
                </a:solidFill>
                <a:latin typeface="Consolas"/>
              </a:defRPr>
            </a:pPr>
            <a:r>
              <a:t>📷 Credential Exposure Attack Map Detail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1244</Words>
  <Application>Microsoft Macintosh PowerPoint</Application>
  <PresentationFormat>와이드스크린</PresentationFormat>
  <Paragraphs>216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수민 주</cp:lastModifiedBy>
  <cp:revision>3</cp:revision>
  <dcterms:created xsi:type="dcterms:W3CDTF">2013-01-27T09:14:16Z</dcterms:created>
  <dcterms:modified xsi:type="dcterms:W3CDTF">2026-03-26T02:35:21Z</dcterms:modified>
  <cp:category/>
</cp:coreProperties>
</file>