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03"/>
    <p:restoredTop sz="94678"/>
  </p:normalViewPr>
  <p:slideViewPr>
    <p:cSldViewPr snapToGrid="0" snapToObjects="1">
      <p:cViewPr varScale="1">
        <p:scale>
          <a:sx n="136" d="100"/>
          <a:sy n="136" d="100"/>
        </p:scale>
        <p:origin x="1496" y="5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3/23/26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3/23/26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3/23/26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3/23/26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320" y="274320"/>
            <a:ext cx="9144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3600" b="0">
                <a:solidFill>
                  <a:srgbClr val="00E5FF"/>
                </a:solidFill>
                <a:latin typeface="Consolas"/>
              </a:defRPr>
            </a:pPr>
            <a:r>
              <a:t>┌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155680" y="274320"/>
            <a:ext cx="9144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defRPr sz="3600" b="0">
                <a:solidFill>
                  <a:srgbClr val="00E5FF"/>
                </a:solidFill>
                <a:latin typeface="Consolas"/>
              </a:defRPr>
            </a:pPr>
            <a:r>
              <a:t>┐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6126480"/>
            <a:ext cx="9144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3600" b="0">
                <a:solidFill>
                  <a:srgbClr val="00E5FF"/>
                </a:solidFill>
                <a:latin typeface="Consolas"/>
              </a:defRPr>
            </a:pPr>
            <a:r>
              <a:t>└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126480"/>
            <a:ext cx="9144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defRPr sz="3600" b="0">
                <a:solidFill>
                  <a:srgbClr val="00E5FF"/>
                </a:solidFill>
                <a:latin typeface="Consolas"/>
              </a:defRPr>
            </a:pPr>
            <a:r>
              <a:t>┘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914400"/>
            <a:ext cx="10362895" cy="457200"/>
          </a:xfrm>
          <a:prstGeom prst="rect">
            <a:avLst/>
          </a:prstGeom>
          <a:solidFill>
            <a:srgbClr val="2D2D44"/>
          </a:solidFill>
          <a:ln w="12700">
            <a:solidFill>
              <a:srgbClr val="00B8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1097280" y="960120"/>
            <a:ext cx="10058400" cy="307777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400" b="0">
                <a:solidFill>
                  <a:srgbClr val="BBBBCC"/>
                </a:solidFill>
                <a:latin typeface="Consolas"/>
              </a:defRPr>
            </a:pPr>
            <a:r>
              <a:rPr dirty="0" err="1"/>
              <a:t>user@pentera-lab</a:t>
            </a:r>
            <a:r>
              <a:rPr dirty="0"/>
              <a:t>:~/week02</a:t>
            </a:r>
          </a:p>
        </p:txBody>
      </p:sp>
      <p:sp>
        <p:nvSpPr>
          <p:cNvPr id="8" name="Rectangle 7"/>
          <p:cNvSpPr/>
          <p:nvPr/>
        </p:nvSpPr>
        <p:spPr>
          <a:xfrm>
            <a:off x="3200400" y="2011680"/>
            <a:ext cx="5790895" cy="411480"/>
          </a:xfrm>
          <a:prstGeom prst="rect">
            <a:avLst/>
          </a:prstGeom>
          <a:solidFill>
            <a:srgbClr val="FF00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3200400" y="2029968"/>
            <a:ext cx="5790895" cy="4114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onsolas"/>
              </a:defRPr>
            </a:pPr>
            <a:r>
              <a:t>ETHICAL HACKING &amp; VULNERABILITY MANAGEMENT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2743200"/>
            <a:ext cx="10362895" cy="10972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4400" b="1">
                <a:solidFill>
                  <a:srgbClr val="FFFFFF"/>
                </a:solidFill>
                <a:latin typeface="Consolas"/>
              </a:defRPr>
            </a:pPr>
            <a:r>
              <a:t>Pentera Core 플랫폼 설정</a:t>
            </a:r>
            <a:br/>
            <a:r>
              <a:t>&amp; 테스트 시나리오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4023360"/>
            <a:ext cx="10362895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000" b="0">
                <a:solidFill>
                  <a:srgbClr val="BBBBCC"/>
                </a:solidFill>
                <a:latin typeface="맑은 고딕"/>
              </a:defRPr>
            </a:pPr>
            <a:r>
              <a:t>Pentera Core 7.1.3 | 초기 설정부터 시나리오 실행까지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6217920"/>
            <a:ext cx="2743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000" b="0">
                <a:solidFill>
                  <a:srgbClr val="00FF88"/>
                </a:solidFill>
                <a:latin typeface="Consolas"/>
              </a:defRPr>
            </a:pPr>
            <a:r>
              <a:t>● SYSTEM: ONLINE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0" y="6217920"/>
            <a:ext cx="3047695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000" b="0">
                <a:solidFill>
                  <a:srgbClr val="00E5FF"/>
                </a:solidFill>
                <a:latin typeface="Consolas"/>
              </a:defRPr>
            </a:pPr>
            <a:r>
              <a:t>⊳ WEEK: 02/04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86800" y="6217920"/>
            <a:ext cx="3200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defRPr sz="1000" b="0">
                <a:solidFill>
                  <a:srgbClr val="00E5FF"/>
                </a:solidFill>
                <a:latin typeface="Consolas"/>
              </a:defRPr>
            </a:pPr>
            <a:r>
              <a:t>⊡ ACCESS: AUTHORIZED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86968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3600" b="1">
                <a:solidFill>
                  <a:srgbClr val="00E5FF"/>
                </a:solidFill>
                <a:latin typeface="Consolas"/>
              </a:defRPr>
            </a:pPr>
            <a:r>
              <a:rPr dirty="0" err="1"/>
              <a:t>고급</a:t>
            </a:r>
            <a:r>
              <a:rPr dirty="0"/>
              <a:t> </a:t>
            </a:r>
            <a:r>
              <a:rPr dirty="0" err="1"/>
              <a:t>공격</a:t>
            </a:r>
            <a:r>
              <a:rPr dirty="0"/>
              <a:t> </a:t>
            </a:r>
            <a:r>
              <a:rPr dirty="0" err="1"/>
              <a:t>설정</a:t>
            </a:r>
            <a:r>
              <a:rPr dirty="0"/>
              <a:t> </a:t>
            </a:r>
            <a:r>
              <a:rPr sz="2800" dirty="0"/>
              <a:t>(Advanced Settings)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097280"/>
            <a:ext cx="10728655" cy="38100"/>
          </a:xfrm>
          <a:prstGeom prst="rect">
            <a:avLst/>
          </a:prstGeom>
          <a:solidFill>
            <a:srgbClr val="FF00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9601200" y="457200"/>
            <a:ext cx="2286000" cy="411480"/>
          </a:xfrm>
          <a:prstGeom prst="rect">
            <a:avLst/>
          </a:prstGeom>
          <a:solidFill>
            <a:srgbClr val="1A1A2E"/>
          </a:solidFill>
          <a:ln w="12700">
            <a:solidFill>
              <a:srgbClr val="00E5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9601200" y="475488"/>
            <a:ext cx="2286000" cy="4114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200" b="1">
                <a:solidFill>
                  <a:srgbClr val="00E5FF"/>
                </a:solidFill>
                <a:latin typeface="Consolas"/>
              </a:defRPr>
            </a:pPr>
            <a:r>
              <a:t>MODULE 03: ADVANCED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400800"/>
            <a:ext cx="2743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900" b="0">
                <a:solidFill>
                  <a:srgbClr val="555577"/>
                </a:solidFill>
                <a:latin typeface="Consolas"/>
              </a:defRPr>
            </a:pPr>
            <a:r>
              <a:t>PAGE 09 OF 20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0" y="6400800"/>
            <a:ext cx="3200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defRPr sz="900" b="0">
                <a:solidFill>
                  <a:srgbClr val="555577"/>
                </a:solidFill>
                <a:latin typeface="Consolas"/>
              </a:defRPr>
            </a:pPr>
            <a:r>
              <a:t>CONFIDENTIAL: UNIVERSITY USE ONLY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1371600"/>
            <a:ext cx="5943600" cy="1005840"/>
          </a:xfrm>
          <a:prstGeom prst="rect">
            <a:avLst/>
          </a:prstGeom>
          <a:solidFill>
            <a:srgbClr val="22223A"/>
          </a:solidFill>
          <a:ln w="12700">
            <a:solidFill>
              <a:srgbClr val="00E5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914400" y="1463040"/>
            <a:ext cx="45720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500" b="1">
                <a:solidFill>
                  <a:srgbClr val="00E5FF"/>
                </a:solidFill>
                <a:latin typeface="Consolas"/>
              </a:defRPr>
            </a:pPr>
            <a:r>
              <a:t>🔑 Kerberoasting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1783080"/>
            <a:ext cx="54864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0">
                <a:solidFill>
                  <a:srgbClr val="BBBBCC"/>
                </a:solidFill>
                <a:latin typeface="맑은 고딕"/>
              </a:defRPr>
            </a:pPr>
            <a:r>
              <a:t>Service Principal Names(SPN)용 서비스 티켓을 요청하여</a:t>
            </a:r>
            <a:br/>
            <a:r>
              <a:t>오프라인 비밀번호 크래킹. 약한 서비스 계정 성공률 높음.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" y="2514600"/>
            <a:ext cx="5943600" cy="1005840"/>
          </a:xfrm>
          <a:prstGeom prst="rect">
            <a:avLst/>
          </a:prstGeom>
          <a:solidFill>
            <a:srgbClr val="22223A"/>
          </a:solidFill>
          <a:ln w="12700">
            <a:solidFill>
              <a:srgbClr val="00E5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914400" y="2606040"/>
            <a:ext cx="45720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500" b="1">
                <a:solidFill>
                  <a:srgbClr val="00E5FF"/>
                </a:solidFill>
                <a:latin typeface="Consolas"/>
              </a:defRPr>
            </a:pPr>
            <a:r>
              <a:t>👥 AS-REP Roasting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4400" y="2926080"/>
            <a:ext cx="54864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0">
                <a:solidFill>
                  <a:srgbClr val="BBBBCC"/>
                </a:solidFill>
                <a:latin typeface="맑은 고딕"/>
              </a:defRPr>
            </a:pPr>
            <a:r>
              <a:t>"Kerberos 사전 인증 불필요" 설정된 사용자 계정 대상.</a:t>
            </a:r>
            <a:br/>
            <a:r>
              <a:t>사용자 비밀번호 오프라인 크래킹 가능.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1520" y="3657600"/>
            <a:ext cx="5943600" cy="1005840"/>
          </a:xfrm>
          <a:prstGeom prst="rect">
            <a:avLst/>
          </a:prstGeom>
          <a:solidFill>
            <a:srgbClr val="22223A"/>
          </a:solidFill>
          <a:ln w="12700">
            <a:solidFill>
              <a:srgbClr val="00E5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914400" y="3749040"/>
            <a:ext cx="45720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500" b="1">
                <a:solidFill>
                  <a:srgbClr val="00E5FF"/>
                </a:solidFill>
                <a:latin typeface="Consolas"/>
              </a:defRPr>
            </a:pPr>
            <a:r>
              <a:t>🔄 SMB / NTLM Relay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14400" y="4069080"/>
            <a:ext cx="54864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0">
                <a:solidFill>
                  <a:srgbClr val="BBBBCC"/>
                </a:solidFill>
                <a:latin typeface="맑은 고딕"/>
              </a:defRPr>
            </a:pPr>
            <a:r>
              <a:t>인증 트래픽을 가로채 다른 시스템으로 중계.</a:t>
            </a:r>
            <a:br/>
            <a:r>
              <a:t>비밀번호 크래킹 없이 수평 이동 가능.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315200" y="1371600"/>
            <a:ext cx="4114800" cy="2743200"/>
          </a:xfrm>
          <a:prstGeom prst="rect">
            <a:avLst/>
          </a:prstGeom>
          <a:solidFill>
            <a:srgbClr val="22223A"/>
          </a:solidFill>
          <a:ln w="12700">
            <a:solidFill>
              <a:srgbClr val="FFD7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7498079" y="1463040"/>
            <a:ext cx="36576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400" b="1">
                <a:solidFill>
                  <a:srgbClr val="FFD700"/>
                </a:solidFill>
                <a:latin typeface="Consolas"/>
              </a:defRPr>
            </a:pPr>
            <a:r>
              <a:t>⚠ OPERATIONAL RISKS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498079" y="1920240"/>
            <a:ext cx="3657600" cy="1828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0">
                <a:solidFill>
                  <a:srgbClr val="BBBBCC"/>
                </a:solidFill>
                <a:latin typeface="맑은 고딕"/>
              </a:defRPr>
            </a:pPr>
            <a:r>
              <a:rPr dirty="0"/>
              <a:t>1. Account Lockouts</a:t>
            </a:r>
            <a:br>
              <a:rPr dirty="0"/>
            </a:br>
            <a:r>
              <a:rPr dirty="0" err="1"/>
              <a:t>무차별</a:t>
            </a:r>
            <a:r>
              <a:rPr dirty="0"/>
              <a:t> </a:t>
            </a:r>
            <a:r>
              <a:rPr dirty="0" err="1"/>
              <a:t>대입</a:t>
            </a:r>
            <a:r>
              <a:rPr dirty="0"/>
              <a:t> </a:t>
            </a:r>
            <a:r>
              <a:rPr dirty="0" err="1"/>
              <a:t>공격이</a:t>
            </a:r>
            <a:r>
              <a:rPr dirty="0"/>
              <a:t> </a:t>
            </a:r>
            <a:r>
              <a:rPr dirty="0" err="1"/>
              <a:t>도메인</a:t>
            </a:r>
            <a:r>
              <a:rPr dirty="0"/>
              <a:t> </a:t>
            </a:r>
            <a:r>
              <a:rPr dirty="0" err="1"/>
              <a:t>잠금</a:t>
            </a:r>
            <a:r>
              <a:rPr dirty="0"/>
              <a:t> </a:t>
            </a:r>
            <a:r>
              <a:rPr dirty="0" err="1"/>
              <a:t>정책을</a:t>
            </a:r>
            <a:br>
              <a:rPr dirty="0"/>
            </a:br>
            <a:r>
              <a:rPr dirty="0" err="1"/>
              <a:t>트리거할</a:t>
            </a:r>
            <a:r>
              <a:rPr dirty="0"/>
              <a:t> </a:t>
            </a:r>
            <a:r>
              <a:rPr dirty="0" err="1"/>
              <a:t>수</a:t>
            </a:r>
            <a:r>
              <a:rPr dirty="0"/>
              <a:t> </a:t>
            </a:r>
            <a:r>
              <a:rPr dirty="0" err="1"/>
              <a:t>있어</a:t>
            </a:r>
            <a:r>
              <a:rPr dirty="0"/>
              <a:t> </a:t>
            </a:r>
            <a:r>
              <a:rPr dirty="0" err="1"/>
              <a:t>정당한</a:t>
            </a:r>
            <a:r>
              <a:rPr dirty="0"/>
              <a:t> </a:t>
            </a:r>
            <a:r>
              <a:rPr dirty="0" err="1"/>
              <a:t>사용자</a:t>
            </a:r>
            <a:r>
              <a:rPr dirty="0"/>
              <a:t> </a:t>
            </a:r>
            <a:r>
              <a:rPr dirty="0" err="1"/>
              <a:t>접근</a:t>
            </a:r>
            <a:r>
              <a:rPr dirty="0"/>
              <a:t> </a:t>
            </a:r>
            <a:r>
              <a:rPr dirty="0" err="1"/>
              <a:t>차단</a:t>
            </a:r>
            <a:r>
              <a:rPr dirty="0"/>
              <a:t>.</a:t>
            </a:r>
            <a:br>
              <a:rPr dirty="0"/>
            </a:br>
            <a:br>
              <a:rPr dirty="0"/>
            </a:br>
            <a:r>
              <a:rPr dirty="0"/>
              <a:t>2. Detection Noise</a:t>
            </a:r>
            <a:br>
              <a:rPr dirty="0"/>
            </a:br>
            <a:r>
              <a:rPr dirty="0"/>
              <a:t>Relay/Roasting </a:t>
            </a:r>
            <a:r>
              <a:rPr dirty="0" err="1"/>
              <a:t>공격은</a:t>
            </a:r>
            <a:r>
              <a:rPr dirty="0"/>
              <a:t> </a:t>
            </a:r>
            <a:r>
              <a:rPr dirty="0" err="1"/>
              <a:t>상당한</a:t>
            </a:r>
            <a:r>
              <a:rPr dirty="0"/>
              <a:t> </a:t>
            </a:r>
            <a:r>
              <a:rPr dirty="0" err="1"/>
              <a:t>네트워크</a:t>
            </a:r>
            <a:r>
              <a:rPr dirty="0"/>
              <a:t> </a:t>
            </a:r>
            <a:r>
              <a:rPr dirty="0" err="1"/>
              <a:t>트래픽과</a:t>
            </a:r>
            <a:br>
              <a:rPr dirty="0"/>
            </a:br>
            <a:r>
              <a:rPr dirty="0" err="1"/>
              <a:t>로그를</a:t>
            </a:r>
            <a:r>
              <a:rPr dirty="0"/>
              <a:t> </a:t>
            </a:r>
            <a:r>
              <a:rPr dirty="0" err="1"/>
              <a:t>생성</a:t>
            </a:r>
            <a:r>
              <a:rPr dirty="0"/>
              <a:t>, EDR/SIEM </a:t>
            </a:r>
            <a:r>
              <a:rPr dirty="0" err="1"/>
              <a:t>알림</a:t>
            </a:r>
            <a:r>
              <a:rPr dirty="0"/>
              <a:t> </a:t>
            </a:r>
            <a:r>
              <a:rPr dirty="0" err="1"/>
              <a:t>트리거</a:t>
            </a:r>
            <a:r>
              <a:rPr dirty="0"/>
              <a:t> </a:t>
            </a:r>
            <a:r>
              <a:rPr dirty="0" err="1"/>
              <a:t>가능</a:t>
            </a:r>
            <a:r>
              <a:rPr dirty="0"/>
              <a:t>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315200" y="4534294"/>
            <a:ext cx="4114800" cy="688156"/>
          </a:xfrm>
          <a:prstGeom prst="rect">
            <a:avLst/>
          </a:prstGeom>
          <a:solidFill>
            <a:srgbClr val="2A1520"/>
          </a:solidFill>
          <a:ln w="12700">
            <a:solidFill>
              <a:srgbClr val="FF006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7498078" y="4663440"/>
            <a:ext cx="3931921" cy="430887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100" b="1">
                <a:solidFill>
                  <a:srgbClr val="FFFFFF"/>
                </a:solidFill>
                <a:latin typeface="맑은 고딕"/>
              </a:defRPr>
            </a:pPr>
            <a:r>
              <a:rPr dirty="0"/>
              <a:t>RECOMMENDATION: </a:t>
            </a:r>
            <a:r>
              <a:rPr dirty="0" err="1"/>
              <a:t>이</a:t>
            </a:r>
            <a:r>
              <a:rPr dirty="0"/>
              <a:t> </a:t>
            </a:r>
            <a:r>
              <a:rPr dirty="0" err="1"/>
              <a:t>고급</a:t>
            </a:r>
            <a:r>
              <a:rPr dirty="0"/>
              <a:t> </a:t>
            </a:r>
            <a:r>
              <a:rPr dirty="0" err="1"/>
              <a:t>설정은</a:t>
            </a:r>
            <a:r>
              <a:rPr dirty="0"/>
              <a:t> </a:t>
            </a:r>
            <a:r>
              <a:rPr dirty="0" err="1"/>
              <a:t>특정</a:t>
            </a:r>
            <a:r>
              <a:rPr dirty="0"/>
              <a:t> "Purple Team"</a:t>
            </a:r>
            <a:br>
              <a:rPr dirty="0"/>
            </a:br>
            <a:r>
              <a:rPr dirty="0" err="1"/>
              <a:t>연습</a:t>
            </a:r>
            <a:r>
              <a:rPr dirty="0"/>
              <a:t> </a:t>
            </a:r>
            <a:r>
              <a:rPr dirty="0" err="1"/>
              <a:t>또는</a:t>
            </a:r>
            <a:r>
              <a:rPr dirty="0"/>
              <a:t> </a:t>
            </a:r>
            <a:r>
              <a:rPr dirty="0" err="1"/>
              <a:t>탐지</a:t>
            </a:r>
            <a:r>
              <a:rPr dirty="0"/>
              <a:t> </a:t>
            </a:r>
            <a:r>
              <a:rPr dirty="0" err="1"/>
              <a:t>통제</a:t>
            </a:r>
            <a:r>
              <a:rPr dirty="0"/>
              <a:t> </a:t>
            </a:r>
            <a:r>
              <a:rPr dirty="0" err="1"/>
              <a:t>효과</a:t>
            </a:r>
            <a:r>
              <a:rPr dirty="0"/>
              <a:t> </a:t>
            </a:r>
            <a:r>
              <a:rPr dirty="0" err="1"/>
              <a:t>테스트</a:t>
            </a:r>
            <a:r>
              <a:rPr dirty="0"/>
              <a:t> </a:t>
            </a:r>
            <a:r>
              <a:rPr dirty="0" err="1"/>
              <a:t>시에만</a:t>
            </a:r>
            <a:r>
              <a:rPr dirty="0"/>
              <a:t> </a:t>
            </a:r>
            <a:r>
              <a:rPr dirty="0" err="1"/>
              <a:t>활성화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3600" b="1">
                <a:solidFill>
                  <a:srgbClr val="00E5FF"/>
                </a:solidFill>
                <a:latin typeface="Consolas"/>
              </a:defRPr>
            </a:pPr>
            <a:r>
              <a:t>Targeted Testing &amp; CISA KEV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097280"/>
            <a:ext cx="10728655" cy="38100"/>
          </a:xfrm>
          <a:prstGeom prst="rect">
            <a:avLst/>
          </a:prstGeom>
          <a:solidFill>
            <a:srgbClr val="FF00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9601200" y="457200"/>
            <a:ext cx="2286000" cy="411480"/>
          </a:xfrm>
          <a:prstGeom prst="rect">
            <a:avLst/>
          </a:prstGeom>
          <a:solidFill>
            <a:srgbClr val="1A1A2E"/>
          </a:solidFill>
          <a:ln w="12700">
            <a:solidFill>
              <a:srgbClr val="00E5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9601200" y="475488"/>
            <a:ext cx="2286000" cy="4114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200" b="1">
                <a:solidFill>
                  <a:srgbClr val="00E5FF"/>
                </a:solidFill>
                <a:latin typeface="Consolas"/>
              </a:defRPr>
            </a:pPr>
            <a:r>
              <a:t>MODULE 03: TARGETED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400800"/>
            <a:ext cx="2743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900" b="0">
                <a:solidFill>
                  <a:srgbClr val="555577"/>
                </a:solidFill>
                <a:latin typeface="Consolas"/>
              </a:defRPr>
            </a:pPr>
            <a:r>
              <a:t>PAGE 10 OF 20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0" y="6400800"/>
            <a:ext cx="3200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defRPr sz="900" b="0">
                <a:solidFill>
                  <a:srgbClr val="555577"/>
                </a:solidFill>
                <a:latin typeface="Consolas"/>
              </a:defRPr>
            </a:pPr>
            <a:r>
              <a:t>CONFIDENTIAL: UNIVERSITY USE ONLY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1371600"/>
            <a:ext cx="5029200" cy="4114800"/>
          </a:xfrm>
          <a:prstGeom prst="rect">
            <a:avLst/>
          </a:prstGeom>
          <a:solidFill>
            <a:srgbClr val="22223A"/>
          </a:solidFill>
          <a:ln w="12700">
            <a:solidFill>
              <a:srgbClr val="3333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914400" y="1463040"/>
            <a:ext cx="45720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600" b="1">
                <a:solidFill>
                  <a:srgbClr val="00E5FF"/>
                </a:solidFill>
                <a:latin typeface="Consolas"/>
              </a:defRPr>
            </a:pPr>
            <a:r>
              <a:t>⊕ CISA KEV Integration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1920240"/>
            <a:ext cx="457200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300" b="0">
                <a:solidFill>
                  <a:srgbClr val="BBBBCC"/>
                </a:solidFill>
                <a:latin typeface="맑은 고딕"/>
              </a:defRPr>
            </a:pPr>
            <a:r>
              <a:t>Pentera는 CISA Known Exploited Vulnerabilities</a:t>
            </a:r>
            <a:br/>
            <a:r>
              <a:t>카탈로그와 직접 통합하여 실제 활발히 사용되는</a:t>
            </a:r>
            <a:br/>
            <a:r>
              <a:t>위협을 우선순위에 둡니다.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97280" y="2926080"/>
            <a:ext cx="22860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0">
                <a:solidFill>
                  <a:srgbClr val="FFFFFF"/>
                </a:solidFill>
                <a:latin typeface="Consolas"/>
              </a:defRPr>
            </a:pPr>
            <a:r>
              <a:t>CVE-2023-23397 (Outlook)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114800" y="2971800"/>
            <a:ext cx="731520" cy="228600"/>
          </a:xfrm>
          <a:prstGeom prst="rect">
            <a:avLst/>
          </a:prstGeom>
          <a:solidFill>
            <a:srgbClr val="00FF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4114800" y="2971800"/>
            <a:ext cx="731520" cy="2286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900" b="1">
                <a:solidFill>
                  <a:srgbClr val="1A1A2E"/>
                </a:solidFill>
                <a:latin typeface="Consolas"/>
              </a:defRPr>
            </a:pPr>
            <a:r>
              <a:t>ACTIVE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97280" y="3291840"/>
            <a:ext cx="22860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0">
                <a:solidFill>
                  <a:srgbClr val="FFFFFF"/>
                </a:solidFill>
                <a:latin typeface="Consolas"/>
              </a:defRPr>
            </a:pPr>
            <a:r>
              <a:t>CVE-2021-44228 (Log4j)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114800" y="3337560"/>
            <a:ext cx="731520" cy="228600"/>
          </a:xfrm>
          <a:prstGeom prst="rect">
            <a:avLst/>
          </a:prstGeom>
          <a:solidFill>
            <a:srgbClr val="00FF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4114800" y="3337560"/>
            <a:ext cx="731520" cy="2286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900" b="1">
                <a:solidFill>
                  <a:srgbClr val="1A1A2E"/>
                </a:solidFill>
                <a:latin typeface="Consolas"/>
              </a:defRPr>
            </a:pPr>
            <a:r>
              <a:t>ACTIVE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97280" y="3657600"/>
            <a:ext cx="22860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0">
                <a:solidFill>
                  <a:srgbClr val="FFFFFF"/>
                </a:solidFill>
                <a:latin typeface="Consolas"/>
              </a:defRPr>
            </a:pPr>
            <a:r>
              <a:t>CVE-2021-34527 (PrintNightmare)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114800" y="3703320"/>
            <a:ext cx="731520" cy="228600"/>
          </a:xfrm>
          <a:prstGeom prst="rect">
            <a:avLst/>
          </a:prstGeom>
          <a:solidFill>
            <a:srgbClr val="00FF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4114800" y="3703320"/>
            <a:ext cx="731520" cy="2286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900" b="1">
                <a:solidFill>
                  <a:srgbClr val="1A1A2E"/>
                </a:solidFill>
                <a:latin typeface="Consolas"/>
              </a:defRPr>
            </a:pPr>
            <a:r>
              <a:t>ACTIVE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97280" y="4023360"/>
            <a:ext cx="22860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0">
                <a:solidFill>
                  <a:srgbClr val="FFFFFF"/>
                </a:solidFill>
                <a:latin typeface="Consolas"/>
              </a:defRPr>
            </a:pPr>
            <a:r>
              <a:t>CVE-2020-1472 (Zerologon)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114800" y="4069080"/>
            <a:ext cx="731520" cy="228600"/>
          </a:xfrm>
          <a:prstGeom prst="rect">
            <a:avLst/>
          </a:prstGeom>
          <a:solidFill>
            <a:srgbClr val="00FF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4114800" y="4069080"/>
            <a:ext cx="731520" cy="2286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900" b="1">
                <a:solidFill>
                  <a:srgbClr val="1A1A2E"/>
                </a:solidFill>
                <a:latin typeface="Consolas"/>
              </a:defRPr>
            </a:pPr>
            <a:r>
              <a:t>ACTIVE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400800" y="1371600"/>
            <a:ext cx="5029200" cy="4114800"/>
          </a:xfrm>
          <a:prstGeom prst="rect">
            <a:avLst/>
          </a:prstGeom>
          <a:solidFill>
            <a:srgbClr val="22223A"/>
          </a:solidFill>
          <a:ln w="12700">
            <a:solidFill>
              <a:srgbClr val="FF006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6583680" y="1463040"/>
            <a:ext cx="45720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600" b="1">
                <a:solidFill>
                  <a:srgbClr val="FF006E"/>
                </a:solidFill>
                <a:latin typeface="Consolas"/>
              </a:defRPr>
            </a:pPr>
            <a:r>
              <a:t>⊕ Targeted Scenarios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583680" y="1920240"/>
            <a:ext cx="45720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300" b="0">
                <a:solidFill>
                  <a:srgbClr val="BBBBCC"/>
                </a:solidFill>
                <a:latin typeface="맑은 고딕"/>
              </a:defRPr>
            </a:pPr>
            <a:r>
              <a:t>"Sniper Mode"로 넓은 스캐닝을 넘어</a:t>
            </a:r>
            <a:br/>
            <a:r>
              <a:t>특정 취약점이나 패치에 대한 정밀 검증 테스트 구성.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583680" y="2743200"/>
            <a:ext cx="45720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1">
                <a:solidFill>
                  <a:srgbClr val="FF006E"/>
                </a:solidFill>
                <a:latin typeface="Consolas"/>
              </a:defRPr>
            </a:pPr>
            <a:r>
              <a:t>PRIMARY USE CASES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766560" y="3108960"/>
            <a:ext cx="457200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0">
                <a:solidFill>
                  <a:srgbClr val="BBBBCC"/>
                </a:solidFill>
                <a:latin typeface="맑은 고딕"/>
              </a:defRPr>
            </a:pPr>
            <a:r>
              <a:t>✅ Patch Validation</a:t>
            </a:r>
            <a:br/>
            <a:r>
              <a:t>"CVE-2023-XXXX 패치를 배포했는데, 실제로 구멍이 막혔나?"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766560" y="3931920"/>
            <a:ext cx="457200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0">
                <a:solidFill>
                  <a:srgbClr val="BBBBCC"/>
                </a:solidFill>
                <a:latin typeface="맑은 고딕"/>
              </a:defRPr>
            </a:pPr>
            <a:r>
              <a:t>❤ Threat Emulation</a:t>
            </a:r>
            <a:br/>
            <a:r>
              <a:t>특정 공격 기법에 대한 복원력 테스트</a:t>
            </a:r>
            <a:br/>
            <a:r>
              <a:t>(예: "Pass-the-Hash" 전용)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31520" y="5760720"/>
            <a:ext cx="10698480" cy="548640"/>
          </a:xfrm>
          <a:prstGeom prst="rect">
            <a:avLst/>
          </a:prstGeom>
          <a:solidFill>
            <a:srgbClr val="152A3A"/>
          </a:solidFill>
          <a:ln w="19050">
            <a:solidFill>
              <a:srgbClr val="00E5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Rectangle 29"/>
          <p:cNvSpPr/>
          <p:nvPr/>
        </p:nvSpPr>
        <p:spPr>
          <a:xfrm>
            <a:off x="731520" y="5760720"/>
            <a:ext cx="50800" cy="548640"/>
          </a:xfrm>
          <a:prstGeom prst="rect">
            <a:avLst/>
          </a:prstGeom>
          <a:solidFill>
            <a:srgbClr val="00E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TextBox 30"/>
          <p:cNvSpPr txBox="1"/>
          <p:nvPr/>
        </p:nvSpPr>
        <p:spPr>
          <a:xfrm>
            <a:off x="868680" y="5896540"/>
            <a:ext cx="10424160" cy="276999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defRPr sz="1200" b="1">
                <a:solidFill>
                  <a:srgbClr val="FFFFFF"/>
                </a:solidFill>
                <a:latin typeface="Consolas"/>
              </a:defRPr>
            </a:pPr>
            <a:r>
              <a:t>💡 STRATEGIC SHIFT: "High Severity" 취약점을 모두 수정하는 대신, CISA KEV로 "Known Exploited" 취약점을 먼저 수정.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3600" b="1">
                <a:solidFill>
                  <a:srgbClr val="00E5FF"/>
                </a:solidFill>
                <a:latin typeface="Consolas"/>
              </a:defRPr>
            </a:pPr>
            <a:r>
              <a:t>1차시 핵심 정리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097280"/>
            <a:ext cx="10728655" cy="38100"/>
          </a:xfrm>
          <a:prstGeom prst="rect">
            <a:avLst/>
          </a:prstGeom>
          <a:solidFill>
            <a:srgbClr val="FF00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9601200" y="457200"/>
            <a:ext cx="2286000" cy="411480"/>
          </a:xfrm>
          <a:prstGeom prst="rect">
            <a:avLst/>
          </a:prstGeom>
          <a:solidFill>
            <a:srgbClr val="1A1A2E"/>
          </a:solidFill>
          <a:ln w="12700">
            <a:solidFill>
              <a:srgbClr val="00E5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9601200" y="475488"/>
            <a:ext cx="2286000" cy="4114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200" b="1">
                <a:solidFill>
                  <a:srgbClr val="00E5FF"/>
                </a:solidFill>
                <a:latin typeface="Consolas"/>
              </a:defRPr>
            </a:pPr>
            <a:r>
              <a:t>WEEK 02-1: SUMMARY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400800"/>
            <a:ext cx="2743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900" b="0">
                <a:solidFill>
                  <a:srgbClr val="555577"/>
                </a:solidFill>
                <a:latin typeface="Consolas"/>
              </a:defRPr>
            </a:pPr>
            <a:r>
              <a:t>PAGE 12 OF 13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0" y="6400800"/>
            <a:ext cx="3200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defRPr sz="900" b="0">
                <a:solidFill>
                  <a:srgbClr val="555577"/>
                </a:solidFill>
                <a:latin typeface="Consolas"/>
              </a:defRPr>
            </a:pPr>
            <a:r>
              <a:t>CONFIDENTIAL: UNIVERSITY USE ONLY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1463040"/>
            <a:ext cx="2743200" cy="4114800"/>
          </a:xfrm>
          <a:prstGeom prst="rect">
            <a:avLst/>
          </a:prstGeom>
          <a:solidFill>
            <a:srgbClr val="22223A"/>
          </a:solidFill>
          <a:ln w="12700">
            <a:solidFill>
              <a:srgbClr val="00E5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457200" y="1463040"/>
            <a:ext cx="2743200" cy="38100"/>
          </a:xfrm>
          <a:prstGeom prst="rect">
            <a:avLst/>
          </a:prstGeom>
          <a:solidFill>
            <a:srgbClr val="00E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640080" y="2011680"/>
            <a:ext cx="237744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800" b="1">
                <a:solidFill>
                  <a:srgbClr val="FFFFFF"/>
                </a:solidFill>
                <a:latin typeface="Consolas"/>
              </a:defRPr>
            </a:pPr>
            <a:r>
              <a:t>SETUP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2743200"/>
            <a:ext cx="2377440" cy="22860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300" b="0">
                <a:solidFill>
                  <a:srgbClr val="BBBBCC"/>
                </a:solidFill>
                <a:latin typeface="맑은 고딕"/>
              </a:defRPr>
            </a:pPr>
            <a:r>
              <a:t>초기 설정 7단계 시퀀스와</a:t>
            </a:r>
            <a:br/>
            <a:r>
              <a:t>필수/권장 구성을 이해하고</a:t>
            </a:r>
            <a:br/>
            <a:r>
              <a:t>실행할 수 있습니다.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383280" y="1463040"/>
            <a:ext cx="2743200" cy="4114800"/>
          </a:xfrm>
          <a:prstGeom prst="rect">
            <a:avLst/>
          </a:prstGeom>
          <a:solidFill>
            <a:srgbClr val="22223A"/>
          </a:solidFill>
          <a:ln w="12700">
            <a:solidFill>
              <a:srgbClr val="00FF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3383280" y="1463040"/>
            <a:ext cx="2743200" cy="38100"/>
          </a:xfrm>
          <a:prstGeom prst="rect">
            <a:avLst/>
          </a:prstGeom>
          <a:solidFill>
            <a:srgbClr val="00FF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3566160" y="2011680"/>
            <a:ext cx="237744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800" b="1">
                <a:solidFill>
                  <a:srgbClr val="FFFFFF"/>
                </a:solidFill>
                <a:latin typeface="Consolas"/>
              </a:defRPr>
            </a:pPr>
            <a:r>
              <a:t>WORKFLOW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566160" y="2743200"/>
            <a:ext cx="2377440" cy="22860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300" b="0">
                <a:solidFill>
                  <a:srgbClr val="BBBBCC"/>
                </a:solidFill>
                <a:latin typeface="맑은 고딕"/>
              </a:defRPr>
            </a:pPr>
            <a:r>
              <a:t>Connect → Create → Run →</a:t>
            </a:r>
            <a:br/>
            <a:r>
              <a:t>Observe → Review →</a:t>
            </a:r>
            <a:br/>
            <a:r>
              <a:t>Remediate &amp; Validate</a:t>
            </a:r>
            <a:br/>
            <a:r>
              <a:t>7단계 워크플로우를 이해합니다.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309360" y="1463040"/>
            <a:ext cx="2743200" cy="4114800"/>
          </a:xfrm>
          <a:prstGeom prst="rect">
            <a:avLst/>
          </a:prstGeom>
          <a:solidFill>
            <a:srgbClr val="22223A"/>
          </a:solidFill>
          <a:ln w="12700">
            <a:solidFill>
              <a:srgbClr val="FF006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6309360" y="1463040"/>
            <a:ext cx="2743200" cy="38100"/>
          </a:xfrm>
          <a:prstGeom prst="rect">
            <a:avLst/>
          </a:prstGeom>
          <a:solidFill>
            <a:srgbClr val="FF00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6492240" y="2011680"/>
            <a:ext cx="237744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800" b="1">
                <a:solidFill>
                  <a:srgbClr val="FFFFFF"/>
                </a:solidFill>
                <a:latin typeface="Consolas"/>
              </a:defRPr>
            </a:pPr>
            <a:r>
              <a:t>SCENARIOS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92240" y="2743200"/>
            <a:ext cx="2377440" cy="22860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300" b="0">
                <a:solidFill>
                  <a:srgbClr val="BBBBCC"/>
                </a:solidFill>
                <a:latin typeface="맑은 고딕"/>
              </a:defRPr>
            </a:pPr>
            <a:r>
              <a:t>Black Box(외부 공격자),</a:t>
            </a:r>
            <a:br/>
            <a:r>
              <a:t>Gray Box(내부자/침해 가정),</a:t>
            </a:r>
            <a:br/>
            <a:r>
              <a:t>Targeted(정밀 검증)</a:t>
            </a:r>
            <a:br/>
            <a:r>
              <a:t>세 시나리오를 구분합니다.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9235440" y="1463040"/>
            <a:ext cx="2743200" cy="4114800"/>
          </a:xfrm>
          <a:prstGeom prst="rect">
            <a:avLst/>
          </a:prstGeom>
          <a:solidFill>
            <a:srgbClr val="22223A"/>
          </a:solidFill>
          <a:ln w="12700">
            <a:solidFill>
              <a:srgbClr val="FFD7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Rectangle 20"/>
          <p:cNvSpPr/>
          <p:nvPr/>
        </p:nvSpPr>
        <p:spPr>
          <a:xfrm>
            <a:off x="9235440" y="1463040"/>
            <a:ext cx="2743200" cy="38100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9418320" y="2011680"/>
            <a:ext cx="237744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800" b="1">
                <a:solidFill>
                  <a:srgbClr val="FFFFFF"/>
                </a:solidFill>
                <a:latin typeface="Consolas"/>
              </a:defRPr>
            </a:pPr>
            <a:r>
              <a:t>CISA KEV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418320" y="2743200"/>
            <a:ext cx="2377440" cy="22860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300" b="0">
                <a:solidFill>
                  <a:srgbClr val="BBBBCC"/>
                </a:solidFill>
                <a:latin typeface="맑은 고딕"/>
              </a:defRPr>
            </a:pPr>
            <a:r>
              <a:t>CVSS 점수만이 아닌</a:t>
            </a:r>
            <a:br/>
            <a:r>
              <a:t>실제 익스플로잇되는</a:t>
            </a:r>
            <a:br/>
            <a:r>
              <a:t>Known Exploited 취약점</a:t>
            </a:r>
            <a:br/>
            <a:r>
              <a:t>우선순위 결정법을 이해합니다.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57200" y="5760720"/>
            <a:ext cx="11247120" cy="548640"/>
          </a:xfrm>
          <a:prstGeom prst="rect">
            <a:avLst/>
          </a:prstGeom>
          <a:solidFill>
            <a:srgbClr val="152A3A"/>
          </a:solidFill>
          <a:ln w="12700">
            <a:solidFill>
              <a:srgbClr val="00E5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Rectangle 24"/>
          <p:cNvSpPr/>
          <p:nvPr/>
        </p:nvSpPr>
        <p:spPr>
          <a:xfrm>
            <a:off x="457200" y="5760720"/>
            <a:ext cx="50800" cy="548640"/>
          </a:xfrm>
          <a:prstGeom prst="rect">
            <a:avLst/>
          </a:prstGeom>
          <a:solidFill>
            <a:srgbClr val="00E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640080" y="5896540"/>
            <a:ext cx="10972800" cy="276999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defRPr sz="1200" b="1">
                <a:solidFill>
                  <a:srgbClr val="FFFFFF"/>
                </a:solidFill>
                <a:latin typeface="Consolas"/>
              </a:defRPr>
            </a:pPr>
            <a:r>
              <a:rPr dirty="0"/>
              <a:t>📌 </a:t>
            </a:r>
            <a:r>
              <a:rPr dirty="0" err="1"/>
              <a:t>다음</a:t>
            </a:r>
            <a:r>
              <a:rPr dirty="0"/>
              <a:t> 2차시에서는 </a:t>
            </a:r>
            <a:r>
              <a:rPr dirty="0" err="1"/>
              <a:t>랜섬웨어</a:t>
            </a:r>
            <a:r>
              <a:rPr dirty="0"/>
              <a:t> </a:t>
            </a:r>
            <a:r>
              <a:rPr dirty="0" err="1"/>
              <a:t>에뮬레이션</a:t>
            </a:r>
            <a:r>
              <a:rPr dirty="0"/>
              <a:t>, </a:t>
            </a:r>
            <a:r>
              <a:rPr dirty="0" err="1"/>
              <a:t>라이브</a:t>
            </a:r>
            <a:r>
              <a:rPr dirty="0"/>
              <a:t> </a:t>
            </a:r>
            <a:r>
              <a:rPr dirty="0" err="1"/>
              <a:t>테스트</a:t>
            </a:r>
            <a:r>
              <a:rPr dirty="0"/>
              <a:t>, </a:t>
            </a:r>
            <a:r>
              <a:rPr dirty="0" err="1"/>
              <a:t>비밀번호</a:t>
            </a:r>
            <a:r>
              <a:rPr dirty="0"/>
              <a:t> </a:t>
            </a:r>
            <a:r>
              <a:rPr dirty="0" err="1"/>
              <a:t>크래킹</a:t>
            </a:r>
            <a:r>
              <a:rPr dirty="0"/>
              <a:t> </a:t>
            </a:r>
            <a:r>
              <a:rPr dirty="0" err="1"/>
              <a:t>등</a:t>
            </a:r>
            <a:r>
              <a:rPr dirty="0"/>
              <a:t> </a:t>
            </a:r>
            <a:r>
              <a:rPr dirty="0" err="1"/>
              <a:t>실행과</a:t>
            </a:r>
            <a:r>
              <a:rPr dirty="0"/>
              <a:t> </a:t>
            </a:r>
            <a:r>
              <a:rPr dirty="0" err="1"/>
              <a:t>모듈을</a:t>
            </a:r>
            <a:r>
              <a:rPr dirty="0"/>
              <a:t> </a:t>
            </a:r>
            <a:r>
              <a:rPr dirty="0" err="1"/>
              <a:t>다룹니다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320" y="274320"/>
            <a:ext cx="9144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3600" b="0">
                <a:solidFill>
                  <a:srgbClr val="00E5FF"/>
                </a:solidFill>
                <a:latin typeface="Consolas"/>
              </a:defRPr>
            </a:pPr>
            <a:r>
              <a:t>┌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155680" y="274320"/>
            <a:ext cx="9144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defRPr sz="3600" b="0">
                <a:solidFill>
                  <a:srgbClr val="00E5FF"/>
                </a:solidFill>
                <a:latin typeface="Consolas"/>
              </a:defRPr>
            </a:pPr>
            <a:r>
              <a:t>┐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6126480"/>
            <a:ext cx="9144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3600" b="0">
                <a:solidFill>
                  <a:srgbClr val="00E5FF"/>
                </a:solidFill>
                <a:latin typeface="Consolas"/>
              </a:defRPr>
            </a:pPr>
            <a:r>
              <a:t>└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126480"/>
            <a:ext cx="9144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defRPr sz="3600" b="0">
                <a:solidFill>
                  <a:srgbClr val="00E5FF"/>
                </a:solidFill>
                <a:latin typeface="Consolas"/>
              </a:defRPr>
            </a:pPr>
            <a:r>
              <a:t>┘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286000"/>
            <a:ext cx="10362895" cy="10972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Consolas"/>
              </a:defRPr>
            </a:pPr>
            <a:r>
              <a:t>Thank You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474720"/>
            <a:ext cx="10362895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600" b="0">
                <a:solidFill>
                  <a:srgbClr val="BBBBCC"/>
                </a:solidFill>
                <a:latin typeface="맑은 고딕"/>
              </a:defRPr>
            </a:pPr>
            <a:r>
              <a:t>2차시 예고: 랜섬웨어 에뮬레이션 / 라이브 테스트 / 비밀번호 크래킹 / Credential Exposure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4114800"/>
            <a:ext cx="10362895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400" b="0">
                <a:solidFill>
                  <a:srgbClr val="00E5FF"/>
                </a:solidFill>
                <a:latin typeface="Consolas"/>
              </a:defRPr>
            </a:pPr>
            <a:r>
              <a:t>2차시는 3월 26일 (목) 진행 예정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6217920"/>
            <a:ext cx="2743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000" b="0">
                <a:solidFill>
                  <a:srgbClr val="00FF88"/>
                </a:solidFill>
                <a:latin typeface="Consolas"/>
              </a:defRPr>
            </a:pPr>
            <a:r>
              <a:t>● SYSTEM: ONLINE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0" y="6217920"/>
            <a:ext cx="3047695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000" b="0">
                <a:solidFill>
                  <a:srgbClr val="00E5FF"/>
                </a:solidFill>
                <a:latin typeface="Consolas"/>
              </a:defRPr>
            </a:pPr>
            <a:r>
              <a:t>⊳ WEEK: 02-1/04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0" y="6217920"/>
            <a:ext cx="3200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defRPr sz="1000" b="0">
                <a:solidFill>
                  <a:srgbClr val="00E5FF"/>
                </a:solidFill>
                <a:latin typeface="Consolas"/>
              </a:defRPr>
            </a:pPr>
            <a:r>
              <a:t>⊡ ACCESS: AUTHORIZED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3600" b="1">
                <a:solidFill>
                  <a:srgbClr val="00E5FF"/>
                </a:solidFill>
                <a:latin typeface="Consolas"/>
              </a:defRPr>
            </a:pPr>
            <a:r>
              <a:t>목차 (Contents)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097280"/>
            <a:ext cx="10728655" cy="38100"/>
          </a:xfrm>
          <a:prstGeom prst="rect">
            <a:avLst/>
          </a:prstGeom>
          <a:solidFill>
            <a:srgbClr val="FF00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9601200" y="457200"/>
            <a:ext cx="2286000" cy="411480"/>
          </a:xfrm>
          <a:prstGeom prst="rect">
            <a:avLst/>
          </a:prstGeom>
          <a:solidFill>
            <a:srgbClr val="1A1A2E"/>
          </a:solidFill>
          <a:ln w="12700">
            <a:solidFill>
              <a:srgbClr val="00E5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9601200" y="475488"/>
            <a:ext cx="2286000" cy="4114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200" b="1">
                <a:solidFill>
                  <a:srgbClr val="00E5FF"/>
                </a:solidFill>
                <a:latin typeface="Consolas"/>
              </a:defRPr>
            </a:pPr>
            <a:r>
              <a:t>WEEK 02-1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400800"/>
            <a:ext cx="2743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900" b="0">
                <a:solidFill>
                  <a:srgbClr val="555577"/>
                </a:solidFill>
                <a:latin typeface="Consolas"/>
              </a:defRPr>
            </a:pPr>
            <a:r>
              <a:t>PAGE 02 OF 13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0" y="6400800"/>
            <a:ext cx="3200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defRPr sz="900" b="0">
                <a:solidFill>
                  <a:srgbClr val="555577"/>
                </a:solidFill>
                <a:latin typeface="Consolas"/>
              </a:defRPr>
            </a:pPr>
            <a:r>
              <a:t>CONFIDENTIAL: UNIVERSITY USE ONLY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1463040"/>
            <a:ext cx="10728655" cy="457200"/>
          </a:xfrm>
          <a:prstGeom prst="rect">
            <a:avLst/>
          </a:prstGeom>
          <a:solidFill>
            <a:srgbClr val="22223A"/>
          </a:solidFill>
          <a:ln w="12700">
            <a:solidFill>
              <a:srgbClr val="3333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914400" y="1527048"/>
            <a:ext cx="54864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400" b="1">
                <a:solidFill>
                  <a:srgbClr val="00E5FF"/>
                </a:solidFill>
                <a:latin typeface="Consolas"/>
              </a:defRPr>
            </a:pPr>
            <a:r>
              <a:t>01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54480" y="1527048"/>
            <a:ext cx="411480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500" b="1">
                <a:solidFill>
                  <a:srgbClr val="FFFFFF"/>
                </a:solidFill>
                <a:latin typeface="맑은 고딕"/>
              </a:defRPr>
            </a:pPr>
            <a:r>
              <a:t>학습 목표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0" y="1527048"/>
            <a:ext cx="502920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300" b="0">
                <a:solidFill>
                  <a:srgbClr val="BBBBCC"/>
                </a:solidFill>
                <a:latin typeface="맑은 고딕"/>
              </a:defRPr>
            </a:pPr>
            <a:r>
              <a:t>이번 차시에서 배울 핵심 내용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31520" y="1984247"/>
            <a:ext cx="10728655" cy="457200"/>
          </a:xfrm>
          <a:prstGeom prst="rect">
            <a:avLst/>
          </a:prstGeom>
          <a:solidFill>
            <a:srgbClr val="22223A"/>
          </a:solidFill>
          <a:ln w="12700">
            <a:solidFill>
              <a:srgbClr val="3333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914400" y="2048255"/>
            <a:ext cx="54864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400" b="1">
                <a:solidFill>
                  <a:srgbClr val="00E5FF"/>
                </a:solidFill>
                <a:latin typeface="Consolas"/>
              </a:defRPr>
            </a:pPr>
            <a: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54480" y="2048255"/>
            <a:ext cx="411480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500" b="1">
                <a:solidFill>
                  <a:srgbClr val="FFFFFF"/>
                </a:solidFill>
                <a:latin typeface="맑은 고딕"/>
              </a:defRPr>
            </a:pPr>
            <a:r>
              <a:t>초기 설정 시퀀스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0" y="2048255"/>
            <a:ext cx="502920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300" b="0">
                <a:solidFill>
                  <a:srgbClr val="BBBBCC"/>
                </a:solidFill>
                <a:latin typeface="맑은 고딕"/>
              </a:defRPr>
            </a:pPr>
            <a:r>
              <a:t>First-Time Setup 7단계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31520" y="2505454"/>
            <a:ext cx="10728655" cy="457200"/>
          </a:xfrm>
          <a:prstGeom prst="rect">
            <a:avLst/>
          </a:prstGeom>
          <a:solidFill>
            <a:srgbClr val="22223A"/>
          </a:solidFill>
          <a:ln w="12700">
            <a:solidFill>
              <a:srgbClr val="3333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914400" y="2569462"/>
            <a:ext cx="54864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400" b="1">
                <a:solidFill>
                  <a:srgbClr val="00E5FF"/>
                </a:solidFill>
                <a:latin typeface="Consolas"/>
              </a:defRPr>
            </a:pPr>
            <a:r>
              <a:t>03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54480" y="2569462"/>
            <a:ext cx="411480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500" b="1">
                <a:solidFill>
                  <a:srgbClr val="FFFFFF"/>
                </a:solidFill>
                <a:latin typeface="맑은 고딕"/>
              </a:defRPr>
            </a:pPr>
            <a:r>
              <a:t>초기 구성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943600" y="2569462"/>
            <a:ext cx="502920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300" b="0">
                <a:solidFill>
                  <a:srgbClr val="BBBBCC"/>
                </a:solidFill>
                <a:latin typeface="맑은 고딕"/>
              </a:defRPr>
            </a:pPr>
            <a:r>
              <a:t>License IP Ranges &amp; 권장 설정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31520" y="3026661"/>
            <a:ext cx="10728655" cy="457200"/>
          </a:xfrm>
          <a:prstGeom prst="rect">
            <a:avLst/>
          </a:prstGeom>
          <a:solidFill>
            <a:srgbClr val="22223A"/>
          </a:solidFill>
          <a:ln w="12700">
            <a:solidFill>
              <a:srgbClr val="3333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914400" y="3090669"/>
            <a:ext cx="54864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400" b="1">
                <a:solidFill>
                  <a:srgbClr val="00E5FF"/>
                </a:solidFill>
                <a:latin typeface="Consolas"/>
              </a:defRPr>
            </a:pPr>
            <a:r>
              <a:t>04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554480" y="3090669"/>
            <a:ext cx="411480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500" b="1">
                <a:solidFill>
                  <a:srgbClr val="FFFFFF"/>
                </a:solidFill>
                <a:latin typeface="맑은 고딕"/>
              </a:defRPr>
            </a:pPr>
            <a:r>
              <a:t>The Pentera Workflow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943600" y="3090669"/>
            <a:ext cx="502920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300" b="0">
                <a:solidFill>
                  <a:srgbClr val="BBBBCC"/>
                </a:solidFill>
                <a:latin typeface="맑은 고딕"/>
              </a:defRPr>
            </a:pPr>
            <a:r>
              <a:t>7단계 운영 워크플로우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31520" y="3547868"/>
            <a:ext cx="10728655" cy="457200"/>
          </a:xfrm>
          <a:prstGeom prst="rect">
            <a:avLst/>
          </a:prstGeom>
          <a:solidFill>
            <a:srgbClr val="22223A"/>
          </a:solidFill>
          <a:ln w="12700">
            <a:solidFill>
              <a:srgbClr val="3333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914400" y="3611876"/>
            <a:ext cx="54864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400" b="1">
                <a:solidFill>
                  <a:srgbClr val="00E5FF"/>
                </a:solidFill>
                <a:latin typeface="Consolas"/>
              </a:defRPr>
            </a:pPr>
            <a:r>
              <a:t>05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554480" y="3611876"/>
            <a:ext cx="411480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500" b="1">
                <a:solidFill>
                  <a:srgbClr val="FFFFFF"/>
                </a:solidFill>
                <a:latin typeface="맑은 고딕"/>
              </a:defRPr>
            </a:pPr>
            <a:r>
              <a:t>테스트 시나리오 유형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943600" y="3611876"/>
            <a:ext cx="502920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300" b="0">
                <a:solidFill>
                  <a:srgbClr val="BBBBCC"/>
                </a:solidFill>
                <a:latin typeface="맑은 고딕"/>
              </a:defRPr>
            </a:pPr>
            <a:r>
              <a:t>Black Box / Gray Box / Targeted 비교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31520" y="4069075"/>
            <a:ext cx="10728655" cy="457200"/>
          </a:xfrm>
          <a:prstGeom prst="rect">
            <a:avLst/>
          </a:prstGeom>
          <a:solidFill>
            <a:srgbClr val="22223A"/>
          </a:solidFill>
          <a:ln w="12700">
            <a:solidFill>
              <a:srgbClr val="3333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914400" y="4133083"/>
            <a:ext cx="54864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400" b="1">
                <a:solidFill>
                  <a:srgbClr val="00E5FF"/>
                </a:solidFill>
                <a:latin typeface="Consolas"/>
              </a:defRPr>
            </a:pPr>
            <a:r>
              <a:t>06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554480" y="4133083"/>
            <a:ext cx="411480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500" b="1">
                <a:solidFill>
                  <a:srgbClr val="FFFFFF"/>
                </a:solidFill>
                <a:latin typeface="맑은 고딕"/>
              </a:defRPr>
            </a:pPr>
            <a:r>
              <a:t>Black Box 시나리오 구성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943600" y="4133083"/>
            <a:ext cx="502920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300" b="0">
                <a:solidFill>
                  <a:srgbClr val="BBBBCC"/>
                </a:solidFill>
                <a:latin typeface="맑은 고딕"/>
              </a:defRPr>
            </a:pPr>
            <a:r>
              <a:t>공격 벡터 &amp; 운영 파라미터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31520" y="4590282"/>
            <a:ext cx="10728655" cy="457200"/>
          </a:xfrm>
          <a:prstGeom prst="rect">
            <a:avLst/>
          </a:prstGeom>
          <a:solidFill>
            <a:srgbClr val="22223A"/>
          </a:solidFill>
          <a:ln w="12700">
            <a:solidFill>
              <a:srgbClr val="3333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TextBox 32"/>
          <p:cNvSpPr txBox="1"/>
          <p:nvPr/>
        </p:nvSpPr>
        <p:spPr>
          <a:xfrm>
            <a:off x="914400" y="4654290"/>
            <a:ext cx="54864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400" b="1">
                <a:solidFill>
                  <a:srgbClr val="00E5FF"/>
                </a:solidFill>
                <a:latin typeface="Consolas"/>
              </a:defRPr>
            </a:pPr>
            <a:r>
              <a:t>07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554480" y="4654290"/>
            <a:ext cx="411480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500" b="1">
                <a:solidFill>
                  <a:srgbClr val="FFFFFF"/>
                </a:solidFill>
                <a:latin typeface="맑은 고딕"/>
              </a:defRPr>
            </a:pPr>
            <a:r>
              <a:t>Gray Box (What-If) 테스트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943600" y="4654290"/>
            <a:ext cx="502920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300" b="0">
                <a:solidFill>
                  <a:srgbClr val="BBBBCC"/>
                </a:solidFill>
                <a:latin typeface="맑은 고딕"/>
              </a:defRPr>
            </a:pPr>
            <a:r>
              <a:t>Assumed Breach 방법론</a:t>
            </a:r>
          </a:p>
        </p:txBody>
      </p:sp>
      <p:sp>
        <p:nvSpPr>
          <p:cNvPr id="36" name="Rectangle 35"/>
          <p:cNvSpPr/>
          <p:nvPr/>
        </p:nvSpPr>
        <p:spPr>
          <a:xfrm>
            <a:off x="731520" y="5111489"/>
            <a:ext cx="10728655" cy="457200"/>
          </a:xfrm>
          <a:prstGeom prst="rect">
            <a:avLst/>
          </a:prstGeom>
          <a:solidFill>
            <a:srgbClr val="22223A"/>
          </a:solidFill>
          <a:ln w="12700">
            <a:solidFill>
              <a:srgbClr val="3333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TextBox 36"/>
          <p:cNvSpPr txBox="1"/>
          <p:nvPr/>
        </p:nvSpPr>
        <p:spPr>
          <a:xfrm>
            <a:off x="914400" y="5175497"/>
            <a:ext cx="54864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400" b="1">
                <a:solidFill>
                  <a:srgbClr val="00E5FF"/>
                </a:solidFill>
                <a:latin typeface="Consolas"/>
              </a:defRPr>
            </a:pPr>
            <a:r>
              <a:t>08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554480" y="5175497"/>
            <a:ext cx="411480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500" b="1">
                <a:solidFill>
                  <a:srgbClr val="FFFFFF"/>
                </a:solidFill>
                <a:latin typeface="맑은 고딕"/>
              </a:defRPr>
            </a:pPr>
            <a:r>
              <a:t>고급 공격 설정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943600" y="5175497"/>
            <a:ext cx="502920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300" b="0">
                <a:solidFill>
                  <a:srgbClr val="BBBBCC"/>
                </a:solidFill>
                <a:latin typeface="맑은 고딕"/>
              </a:defRPr>
            </a:pPr>
            <a:r>
              <a:t>Kerberoasting, AS-REP, NTLM Relay</a:t>
            </a:r>
          </a:p>
        </p:txBody>
      </p:sp>
      <p:sp>
        <p:nvSpPr>
          <p:cNvPr id="40" name="Rectangle 39"/>
          <p:cNvSpPr/>
          <p:nvPr/>
        </p:nvSpPr>
        <p:spPr>
          <a:xfrm>
            <a:off x="731520" y="5632696"/>
            <a:ext cx="10728655" cy="457200"/>
          </a:xfrm>
          <a:prstGeom prst="rect">
            <a:avLst/>
          </a:prstGeom>
          <a:solidFill>
            <a:srgbClr val="22223A"/>
          </a:solidFill>
          <a:ln w="12700">
            <a:solidFill>
              <a:srgbClr val="3333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1" name="TextBox 40"/>
          <p:cNvSpPr txBox="1"/>
          <p:nvPr/>
        </p:nvSpPr>
        <p:spPr>
          <a:xfrm>
            <a:off x="914400" y="5696704"/>
            <a:ext cx="54864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400" b="1">
                <a:solidFill>
                  <a:srgbClr val="00E5FF"/>
                </a:solidFill>
                <a:latin typeface="Consolas"/>
              </a:defRPr>
            </a:pPr>
            <a:r>
              <a:t>09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554480" y="5696704"/>
            <a:ext cx="411480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500" b="1">
                <a:solidFill>
                  <a:srgbClr val="FFFFFF"/>
                </a:solidFill>
                <a:latin typeface="맑은 고딕"/>
              </a:defRPr>
            </a:pPr>
            <a:r>
              <a:t>Targeted Testing &amp; CISA KEV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943600" y="5696704"/>
            <a:ext cx="502920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300" b="0">
                <a:solidFill>
                  <a:srgbClr val="BBBBCC"/>
                </a:solidFill>
                <a:latin typeface="맑은 고딕"/>
              </a:defRPr>
            </a:pPr>
            <a:r>
              <a:t>정밀 검증 &amp; KEV 통합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3600" b="1">
                <a:solidFill>
                  <a:srgbClr val="00E5FF"/>
                </a:solidFill>
                <a:latin typeface="Consolas"/>
              </a:defRPr>
            </a:pPr>
            <a:r>
              <a:t>학습 목표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097280"/>
            <a:ext cx="10728655" cy="38100"/>
          </a:xfrm>
          <a:prstGeom prst="rect">
            <a:avLst/>
          </a:prstGeom>
          <a:solidFill>
            <a:srgbClr val="FF00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9601200" y="457200"/>
            <a:ext cx="2286000" cy="411480"/>
          </a:xfrm>
          <a:prstGeom prst="rect">
            <a:avLst/>
          </a:prstGeom>
          <a:solidFill>
            <a:srgbClr val="1A1A2E"/>
          </a:solidFill>
          <a:ln w="12700">
            <a:solidFill>
              <a:srgbClr val="00E5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9601200" y="475488"/>
            <a:ext cx="2286000" cy="4114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200" b="1">
                <a:solidFill>
                  <a:srgbClr val="00E5FF"/>
                </a:solidFill>
                <a:latin typeface="Consolas"/>
              </a:defRPr>
            </a:pPr>
            <a:r>
              <a:t>MODULE 02: OVERVIEW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400800"/>
            <a:ext cx="2743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900" b="0">
                <a:solidFill>
                  <a:srgbClr val="555577"/>
                </a:solidFill>
                <a:latin typeface="Consolas"/>
              </a:defRPr>
            </a:pPr>
            <a:r>
              <a:t>PAGE 02 OF 20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0" y="6400800"/>
            <a:ext cx="3200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defRPr sz="900" b="0">
                <a:solidFill>
                  <a:srgbClr val="555577"/>
                </a:solidFill>
                <a:latin typeface="Consolas"/>
              </a:defRPr>
            </a:pPr>
            <a:r>
              <a:t>CONFIDENTIAL: UNIVERSITY USE ONLY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1463040"/>
            <a:ext cx="6126480" cy="22775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defRPr sz="1700">
                <a:solidFill>
                  <a:srgbClr val="BBBBCC"/>
                </a:solidFill>
                <a:latin typeface="맑은 고딕"/>
              </a:defRPr>
            </a:pPr>
            <a:r>
              <a:rPr dirty="0"/>
              <a:t>›  </a:t>
            </a:r>
            <a:r>
              <a:rPr dirty="0" err="1"/>
              <a:t>Pentera</a:t>
            </a:r>
            <a:r>
              <a:rPr dirty="0"/>
              <a:t> Core </a:t>
            </a:r>
            <a:r>
              <a:rPr dirty="0" err="1"/>
              <a:t>초기</a:t>
            </a:r>
            <a:r>
              <a:rPr dirty="0"/>
              <a:t> </a:t>
            </a:r>
            <a:r>
              <a:rPr dirty="0" err="1"/>
              <a:t>설정</a:t>
            </a:r>
            <a:r>
              <a:rPr dirty="0"/>
              <a:t> </a:t>
            </a:r>
            <a:r>
              <a:rPr dirty="0" err="1"/>
              <a:t>절차를</a:t>
            </a:r>
            <a:r>
              <a:rPr dirty="0"/>
              <a:t> </a:t>
            </a:r>
            <a:r>
              <a:rPr dirty="0" err="1"/>
              <a:t>이해하고</a:t>
            </a:r>
            <a:r>
              <a:rPr dirty="0"/>
              <a:t> </a:t>
            </a:r>
            <a:r>
              <a:rPr dirty="0" err="1"/>
              <a:t>수행할</a:t>
            </a:r>
            <a:r>
              <a:rPr dirty="0"/>
              <a:t> </a:t>
            </a:r>
            <a:r>
              <a:rPr dirty="0" err="1"/>
              <a:t>수</a:t>
            </a:r>
            <a:r>
              <a:rPr dirty="0"/>
              <a:t> </a:t>
            </a:r>
            <a:r>
              <a:rPr dirty="0" err="1"/>
              <a:t>있다</a:t>
            </a:r>
            <a:endParaRPr dirty="0"/>
          </a:p>
          <a:p>
            <a:pPr>
              <a:spcBef>
                <a:spcPts val="600"/>
              </a:spcBef>
              <a:spcAft>
                <a:spcPts val="600"/>
              </a:spcAft>
              <a:defRPr sz="1700">
                <a:solidFill>
                  <a:srgbClr val="BBBBCC"/>
                </a:solidFill>
                <a:latin typeface="맑은 고딕"/>
              </a:defRPr>
            </a:pPr>
            <a:r>
              <a:rPr dirty="0"/>
              <a:t>›  Black Box, Gray Box, Targeted </a:t>
            </a:r>
            <a:r>
              <a:rPr dirty="0" err="1"/>
              <a:t>테스트</a:t>
            </a:r>
            <a:r>
              <a:rPr dirty="0"/>
              <a:t> </a:t>
            </a:r>
            <a:r>
              <a:rPr dirty="0" err="1"/>
              <a:t>시나리오의</a:t>
            </a:r>
            <a:r>
              <a:rPr dirty="0"/>
              <a:t> </a:t>
            </a:r>
            <a:r>
              <a:rPr dirty="0" err="1"/>
              <a:t>차이를</a:t>
            </a:r>
            <a:r>
              <a:rPr dirty="0"/>
              <a:t> </a:t>
            </a:r>
            <a:r>
              <a:rPr dirty="0" err="1"/>
              <a:t>설명할</a:t>
            </a:r>
            <a:r>
              <a:rPr dirty="0"/>
              <a:t> </a:t>
            </a:r>
            <a:r>
              <a:rPr dirty="0" err="1"/>
              <a:t>수</a:t>
            </a:r>
            <a:r>
              <a:rPr dirty="0"/>
              <a:t> </a:t>
            </a:r>
            <a:r>
              <a:rPr dirty="0" err="1"/>
              <a:t>있다</a:t>
            </a:r>
            <a:endParaRPr dirty="0"/>
          </a:p>
          <a:p>
            <a:pPr>
              <a:spcBef>
                <a:spcPts val="600"/>
              </a:spcBef>
              <a:spcAft>
                <a:spcPts val="600"/>
              </a:spcAft>
              <a:defRPr sz="1700">
                <a:solidFill>
                  <a:srgbClr val="BBBBCC"/>
                </a:solidFill>
                <a:latin typeface="맑은 고딕"/>
              </a:defRPr>
            </a:pPr>
            <a:r>
              <a:rPr dirty="0"/>
              <a:t>›  </a:t>
            </a:r>
            <a:r>
              <a:rPr dirty="0" err="1"/>
              <a:t>테스트</a:t>
            </a:r>
            <a:r>
              <a:rPr dirty="0"/>
              <a:t> </a:t>
            </a:r>
            <a:r>
              <a:rPr dirty="0" err="1"/>
              <a:t>시나리오의</a:t>
            </a:r>
            <a:r>
              <a:rPr dirty="0"/>
              <a:t> </a:t>
            </a:r>
            <a:r>
              <a:rPr dirty="0" err="1"/>
              <a:t>파라미터를</a:t>
            </a:r>
            <a:r>
              <a:rPr dirty="0"/>
              <a:t> </a:t>
            </a:r>
            <a:r>
              <a:rPr dirty="0" err="1"/>
              <a:t>구성할</a:t>
            </a:r>
            <a:r>
              <a:rPr dirty="0"/>
              <a:t> </a:t>
            </a:r>
            <a:r>
              <a:rPr dirty="0" err="1"/>
              <a:t>수</a:t>
            </a:r>
            <a:r>
              <a:rPr dirty="0"/>
              <a:t> </a:t>
            </a:r>
            <a:r>
              <a:rPr dirty="0" err="1"/>
              <a:t>있다</a:t>
            </a:r>
            <a:endParaRPr dirty="0"/>
          </a:p>
          <a:p>
            <a:pPr>
              <a:spcBef>
                <a:spcPts val="600"/>
              </a:spcBef>
              <a:spcAft>
                <a:spcPts val="600"/>
              </a:spcAft>
              <a:defRPr sz="1700">
                <a:solidFill>
                  <a:srgbClr val="BBBBCC"/>
                </a:solidFill>
                <a:latin typeface="맑은 고딕"/>
              </a:defRPr>
            </a:pPr>
            <a:r>
              <a:rPr dirty="0"/>
              <a:t>›  </a:t>
            </a:r>
            <a:r>
              <a:rPr dirty="0" err="1"/>
              <a:t>테스트</a:t>
            </a:r>
            <a:r>
              <a:rPr dirty="0"/>
              <a:t> </a:t>
            </a:r>
            <a:r>
              <a:rPr dirty="0" err="1"/>
              <a:t>스케줄링과</a:t>
            </a:r>
            <a:r>
              <a:rPr dirty="0"/>
              <a:t> </a:t>
            </a:r>
            <a:r>
              <a:rPr dirty="0" err="1"/>
              <a:t>자동화</a:t>
            </a:r>
            <a:r>
              <a:rPr dirty="0"/>
              <a:t> </a:t>
            </a:r>
            <a:r>
              <a:rPr dirty="0" err="1"/>
              <a:t>설정을</a:t>
            </a:r>
            <a:r>
              <a:rPr dirty="0"/>
              <a:t> </a:t>
            </a:r>
            <a:r>
              <a:rPr dirty="0" err="1"/>
              <a:t>이해한다</a:t>
            </a:r>
            <a:endParaRPr dirty="0"/>
          </a:p>
          <a:p>
            <a:pPr>
              <a:spcBef>
                <a:spcPts val="600"/>
              </a:spcBef>
              <a:spcAft>
                <a:spcPts val="600"/>
              </a:spcAft>
              <a:defRPr sz="1700">
                <a:solidFill>
                  <a:srgbClr val="BBBBCC"/>
                </a:solidFill>
                <a:latin typeface="맑은 고딕"/>
              </a:defRPr>
            </a:pPr>
            <a:r>
              <a:rPr dirty="0"/>
              <a:t>›  </a:t>
            </a:r>
            <a:r>
              <a:rPr dirty="0" err="1"/>
              <a:t>안전</a:t>
            </a:r>
            <a:r>
              <a:rPr dirty="0"/>
              <a:t> </a:t>
            </a:r>
            <a:r>
              <a:rPr dirty="0" err="1"/>
              <a:t>장치</a:t>
            </a:r>
            <a:r>
              <a:rPr dirty="0"/>
              <a:t>(Safety Guardrails)</a:t>
            </a:r>
            <a:r>
              <a:rPr dirty="0" err="1"/>
              <a:t>의</a:t>
            </a:r>
            <a:r>
              <a:rPr dirty="0"/>
              <a:t> </a:t>
            </a:r>
            <a:r>
              <a:rPr dirty="0" err="1"/>
              <a:t>작동</a:t>
            </a:r>
            <a:r>
              <a:rPr dirty="0"/>
              <a:t> </a:t>
            </a:r>
            <a:r>
              <a:rPr dirty="0" err="1"/>
              <a:t>원리를</a:t>
            </a:r>
            <a:r>
              <a:rPr dirty="0"/>
              <a:t> </a:t>
            </a:r>
            <a:r>
              <a:rPr dirty="0" err="1"/>
              <a:t>설명할</a:t>
            </a:r>
            <a:r>
              <a:rPr dirty="0"/>
              <a:t> </a:t>
            </a:r>
            <a:r>
              <a:rPr dirty="0" err="1"/>
              <a:t>수</a:t>
            </a:r>
            <a:r>
              <a:rPr dirty="0"/>
              <a:t> </a:t>
            </a:r>
            <a:r>
              <a:rPr dirty="0" err="1"/>
              <a:t>있다</a:t>
            </a:r>
            <a:endParaRPr dirty="0"/>
          </a:p>
        </p:txBody>
      </p:sp>
      <p:sp>
        <p:nvSpPr>
          <p:cNvPr id="9" name="Rectangle 8"/>
          <p:cNvSpPr/>
          <p:nvPr/>
        </p:nvSpPr>
        <p:spPr>
          <a:xfrm>
            <a:off x="7315200" y="1463040"/>
            <a:ext cx="4114800" cy="3657600"/>
          </a:xfrm>
          <a:prstGeom prst="rect">
            <a:avLst/>
          </a:prstGeom>
          <a:solidFill>
            <a:srgbClr val="1E1E30"/>
          </a:solidFill>
          <a:ln w="12700">
            <a:solidFill>
              <a:srgbClr val="00B8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7498079" y="1554480"/>
            <a:ext cx="3749039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100" b="0">
                <a:solidFill>
                  <a:srgbClr val="BBBBCC"/>
                </a:solidFill>
                <a:latin typeface="Consolas"/>
              </a:defRPr>
            </a:pPr>
            <a:r>
              <a:t>●●●  bash — 80x24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589520" y="2011680"/>
            <a:ext cx="914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0">
                <a:solidFill>
                  <a:srgbClr val="666688"/>
                </a:solidFill>
                <a:latin typeface="Consolas"/>
              </a:defRPr>
            </a:pPr>
            <a:r>
              <a:t>01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0" y="2011680"/>
            <a:ext cx="2743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0">
                <a:solidFill>
                  <a:srgbClr val="00FF88"/>
                </a:solidFill>
                <a:latin typeface="Consolas"/>
              </a:defRPr>
            </a:pPr>
            <a:r>
              <a:t>first_time_setup.sh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589520" y="2304288"/>
            <a:ext cx="914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0">
                <a:solidFill>
                  <a:srgbClr val="666688"/>
                </a:solidFill>
                <a:latin typeface="Consolas"/>
              </a:defRPr>
            </a:pPr>
            <a: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29600" y="2304288"/>
            <a:ext cx="2743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0">
                <a:solidFill>
                  <a:srgbClr val="00FF88"/>
                </a:solidFill>
                <a:latin typeface="Consolas"/>
              </a:defRPr>
            </a:pPr>
            <a:r>
              <a:t>scenario_config.sh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589520" y="2596896"/>
            <a:ext cx="914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0">
                <a:solidFill>
                  <a:srgbClr val="666688"/>
                </a:solidFill>
                <a:latin typeface="Consolas"/>
              </a:defRPr>
            </a:pPr>
            <a:r>
              <a:t>03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29600" y="2596896"/>
            <a:ext cx="2743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0">
                <a:solidFill>
                  <a:srgbClr val="00FF88"/>
                </a:solidFill>
                <a:latin typeface="Consolas"/>
              </a:defRPr>
            </a:pPr>
            <a:r>
              <a:t>black_box.sh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589520" y="2889504"/>
            <a:ext cx="914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0">
                <a:solidFill>
                  <a:srgbClr val="666688"/>
                </a:solidFill>
                <a:latin typeface="Consolas"/>
              </a:defRPr>
            </a:pPr>
            <a:r>
              <a:t>04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29600" y="2889504"/>
            <a:ext cx="2743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0">
                <a:solidFill>
                  <a:srgbClr val="00FF88"/>
                </a:solidFill>
                <a:latin typeface="Consolas"/>
              </a:defRPr>
            </a:pPr>
            <a:r>
              <a:t>gray_box.sh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589520" y="3182112"/>
            <a:ext cx="914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0">
                <a:solidFill>
                  <a:srgbClr val="666688"/>
                </a:solidFill>
                <a:latin typeface="Consolas"/>
              </a:defRPr>
            </a:pPr>
            <a:r>
              <a:t>05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29600" y="3182112"/>
            <a:ext cx="2743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0">
                <a:solidFill>
                  <a:srgbClr val="00FF88"/>
                </a:solidFill>
                <a:latin typeface="Consolas"/>
              </a:defRPr>
            </a:pPr>
            <a:r>
              <a:t>targeted_test.sh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589520" y="3474720"/>
            <a:ext cx="914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0">
                <a:solidFill>
                  <a:srgbClr val="666688"/>
                </a:solidFill>
                <a:latin typeface="Consolas"/>
              </a:defRPr>
            </a:pPr>
            <a:r>
              <a:t>06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229600" y="3474720"/>
            <a:ext cx="2743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0">
                <a:solidFill>
                  <a:srgbClr val="00FF88"/>
                </a:solidFill>
                <a:latin typeface="Consolas"/>
              </a:defRPr>
            </a:pPr>
            <a:r>
              <a:t>scheduling.sh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589520" y="3767328"/>
            <a:ext cx="914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0">
                <a:solidFill>
                  <a:srgbClr val="666688"/>
                </a:solidFill>
                <a:latin typeface="Consolas"/>
              </a:defRPr>
            </a:pPr>
            <a:r>
              <a:t>07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229600" y="3767328"/>
            <a:ext cx="2743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0">
                <a:solidFill>
                  <a:srgbClr val="00FF88"/>
                </a:solidFill>
                <a:latin typeface="Consolas"/>
              </a:defRPr>
            </a:pPr>
            <a:r>
              <a:t>safety_controls.sh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869680" cy="64633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3600" b="1">
                <a:solidFill>
                  <a:srgbClr val="00E5FF"/>
                </a:solidFill>
                <a:latin typeface="Consolas"/>
              </a:defRPr>
            </a:pPr>
            <a:r>
              <a:rPr dirty="0" err="1"/>
              <a:t>초기</a:t>
            </a:r>
            <a:r>
              <a:rPr dirty="0"/>
              <a:t> </a:t>
            </a:r>
            <a:r>
              <a:rPr dirty="0" err="1"/>
              <a:t>설정</a:t>
            </a:r>
            <a:r>
              <a:rPr dirty="0"/>
              <a:t> </a:t>
            </a:r>
            <a:r>
              <a:rPr dirty="0" err="1"/>
              <a:t>시퀀스</a:t>
            </a:r>
            <a:r>
              <a:rPr dirty="0"/>
              <a:t> </a:t>
            </a:r>
            <a:r>
              <a:rPr sz="2800" dirty="0"/>
              <a:t>(First-Time</a:t>
            </a:r>
            <a:r>
              <a:rPr lang="ko-KR" altLang="en-US" sz="2800" dirty="0"/>
              <a:t> </a:t>
            </a:r>
            <a:r>
              <a:rPr lang="en" altLang="ko-Kore-KR" sz="2800" dirty="0"/>
              <a:t>Setup)</a:t>
            </a:r>
            <a:endParaRPr sz="2800" dirty="0"/>
          </a:p>
        </p:txBody>
      </p:sp>
      <p:sp>
        <p:nvSpPr>
          <p:cNvPr id="3" name="Rectangle 2"/>
          <p:cNvSpPr/>
          <p:nvPr/>
        </p:nvSpPr>
        <p:spPr>
          <a:xfrm>
            <a:off x="731520" y="1097280"/>
            <a:ext cx="10728655" cy="38100"/>
          </a:xfrm>
          <a:prstGeom prst="rect">
            <a:avLst/>
          </a:prstGeom>
          <a:solidFill>
            <a:srgbClr val="FF00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9601200" y="457200"/>
            <a:ext cx="2286000" cy="411480"/>
          </a:xfrm>
          <a:prstGeom prst="rect">
            <a:avLst/>
          </a:prstGeom>
          <a:solidFill>
            <a:srgbClr val="1A1A2E"/>
          </a:solidFill>
          <a:ln w="12700">
            <a:solidFill>
              <a:srgbClr val="00E5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9601200" y="475488"/>
            <a:ext cx="2286000" cy="4114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200" b="1">
                <a:solidFill>
                  <a:srgbClr val="00E5FF"/>
                </a:solidFill>
                <a:latin typeface="Consolas"/>
              </a:defRPr>
            </a:pPr>
            <a:r>
              <a:t>MODULE 02: SETUP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400800"/>
            <a:ext cx="2743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900" b="0">
                <a:solidFill>
                  <a:srgbClr val="555577"/>
                </a:solidFill>
                <a:latin typeface="Consolas"/>
              </a:defRPr>
            </a:pPr>
            <a:r>
              <a:t>PAGE 03 OF 20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0" y="6400800"/>
            <a:ext cx="3200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defRPr sz="900" b="0">
                <a:solidFill>
                  <a:srgbClr val="555577"/>
                </a:solidFill>
                <a:latin typeface="Consolas"/>
              </a:defRPr>
            </a:pPr>
            <a:r>
              <a:t>CONFIDENTIAL: UNIVERSITY USE ONLY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1371600"/>
            <a:ext cx="54864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600" b="0">
                <a:solidFill>
                  <a:srgbClr val="00E5FF"/>
                </a:solidFill>
                <a:latin typeface="Consolas"/>
              </a:defRPr>
            </a:pPr>
            <a:r>
              <a:t>○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88720" y="1371600"/>
            <a:ext cx="36576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400" b="1">
                <a:solidFill>
                  <a:srgbClr val="00E5FF"/>
                </a:solidFill>
                <a:latin typeface="Consolas"/>
              </a:defRPr>
            </a:pPr>
            <a:r>
              <a:rPr dirty="0"/>
              <a:t>01. VERIFY CONNECTIVITY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0" y="1645920"/>
            <a:ext cx="45720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0">
                <a:solidFill>
                  <a:srgbClr val="BBBBCC"/>
                </a:solidFill>
                <a:latin typeface="맑은 고딕"/>
              </a:defRPr>
            </a:pPr>
            <a:r>
              <a:t>ping &lt;target_machine_ip&gt;로 접속 확인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1965960"/>
            <a:ext cx="54864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600" b="0">
                <a:solidFill>
                  <a:srgbClr val="00E5FF"/>
                </a:solidFill>
                <a:latin typeface="Consolas"/>
              </a:defRPr>
            </a:pPr>
            <a:r>
              <a:t>○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88720" y="1965960"/>
            <a:ext cx="36576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400" b="1">
                <a:solidFill>
                  <a:srgbClr val="00E5FF"/>
                </a:solidFill>
                <a:latin typeface="Consolas"/>
              </a:defRPr>
            </a:pPr>
            <a:r>
              <a:rPr dirty="0"/>
              <a:t>02. LAUNCH BROWSER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371600" y="2240280"/>
            <a:ext cx="45720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0">
                <a:solidFill>
                  <a:srgbClr val="BBBBCC"/>
                </a:solidFill>
                <a:latin typeface="맑은 고딕"/>
              </a:defRPr>
            </a:pPr>
            <a:r>
              <a:t>Chrome 또는 Edge 지원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20" y="2560320"/>
            <a:ext cx="54864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600" b="0">
                <a:solidFill>
                  <a:srgbClr val="00E5FF"/>
                </a:solidFill>
                <a:latin typeface="Consolas"/>
              </a:defRPr>
            </a:pPr>
            <a:r>
              <a:t>○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88720" y="2560320"/>
            <a:ext cx="36576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400" b="1">
                <a:solidFill>
                  <a:srgbClr val="00E5FF"/>
                </a:solidFill>
                <a:latin typeface="Consolas"/>
              </a:defRPr>
            </a:pPr>
            <a:r>
              <a:t>03. NAVIGATE TO PLATFORM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371600" y="2834640"/>
            <a:ext cx="45720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0">
                <a:solidFill>
                  <a:srgbClr val="BBBBCC"/>
                </a:solidFill>
                <a:latin typeface="맑은 고딕"/>
              </a:defRPr>
            </a:pPr>
            <a:r>
              <a:t>https://&lt;target_machine&gt;:8181 접속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3154680"/>
            <a:ext cx="54864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600" b="0">
                <a:solidFill>
                  <a:srgbClr val="00E5FF"/>
                </a:solidFill>
                <a:latin typeface="Consolas"/>
              </a:defRPr>
            </a:pPr>
            <a:r>
              <a:t>○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88720" y="3154680"/>
            <a:ext cx="36576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400" b="1">
                <a:solidFill>
                  <a:srgbClr val="00E5FF"/>
                </a:solidFill>
                <a:latin typeface="Consolas"/>
              </a:defRPr>
            </a:pPr>
            <a:r>
              <a:t>04. UPLOAD LICENSE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371600" y="3429000"/>
            <a:ext cx="45720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0">
                <a:solidFill>
                  <a:srgbClr val="BBBBCC"/>
                </a:solidFill>
                <a:latin typeface="맑은 고딕"/>
              </a:defRPr>
            </a:pPr>
            <a:r>
              <a:t>IP 테스팅 범위를 정의하는 라이선스 업로드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31520" y="3749040"/>
            <a:ext cx="54864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600" b="0">
                <a:solidFill>
                  <a:srgbClr val="00E5FF"/>
                </a:solidFill>
                <a:latin typeface="Consolas"/>
              </a:defRPr>
            </a:pPr>
            <a:r>
              <a:t>○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188720" y="3749040"/>
            <a:ext cx="36576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400" b="1">
                <a:solidFill>
                  <a:srgbClr val="00E5FF"/>
                </a:solidFill>
                <a:latin typeface="Consolas"/>
              </a:defRPr>
            </a:pPr>
            <a:r>
              <a:t>05. CREATE ADMIN USER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371600" y="4023360"/>
            <a:ext cx="45720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0">
                <a:solidFill>
                  <a:srgbClr val="BBBBCC"/>
                </a:solidFill>
                <a:latin typeface="맑은 고딕"/>
              </a:defRPr>
            </a:pPr>
            <a:r>
              <a:t>Full Name, Title, Username, Email, Password 설정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31520" y="4343400"/>
            <a:ext cx="54864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600" b="0">
                <a:solidFill>
                  <a:srgbClr val="00E5FF"/>
                </a:solidFill>
                <a:latin typeface="Consolas"/>
              </a:defRPr>
            </a:pPr>
            <a:r>
              <a:t>○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188720" y="4343400"/>
            <a:ext cx="36576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400" b="1">
                <a:solidFill>
                  <a:srgbClr val="00E5FF"/>
                </a:solidFill>
                <a:latin typeface="Consolas"/>
              </a:defRPr>
            </a:pPr>
            <a:r>
              <a:t>06. ACCEPT EULA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371600" y="4617720"/>
            <a:ext cx="45720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0">
                <a:solidFill>
                  <a:srgbClr val="BBBBCC"/>
                </a:solidFill>
                <a:latin typeface="맑은 고딕"/>
              </a:defRPr>
            </a:pPr>
            <a:r>
              <a:t>Pentera Management Server에 등록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31520" y="4937760"/>
            <a:ext cx="54864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600" b="0">
                <a:solidFill>
                  <a:srgbClr val="00E5FF"/>
                </a:solidFill>
                <a:latin typeface="Consolas"/>
              </a:defRPr>
            </a:pPr>
            <a:r>
              <a:t>○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188720" y="4937760"/>
            <a:ext cx="36576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400" b="1">
                <a:solidFill>
                  <a:srgbClr val="00E5FF"/>
                </a:solidFill>
                <a:latin typeface="Consolas"/>
              </a:defRPr>
            </a:pPr>
            <a:r>
              <a:t>07. INITIAL LOGIN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371600" y="5212080"/>
            <a:ext cx="45720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0">
                <a:solidFill>
                  <a:srgbClr val="BBBBCC"/>
                </a:solidFill>
                <a:latin typeface="맑은 고딕"/>
              </a:defRPr>
            </a:pPr>
            <a:r>
              <a:t>생성한 자격증명으로 인증 + 2FA 설정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858000" y="1371600"/>
            <a:ext cx="4572000" cy="3200400"/>
          </a:xfrm>
          <a:prstGeom prst="rect">
            <a:avLst/>
          </a:prstGeom>
          <a:solidFill>
            <a:srgbClr val="22223A"/>
          </a:solidFill>
          <a:ln w="12700">
            <a:solidFill>
              <a:srgbClr val="00B8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TextBox 29"/>
          <p:cNvSpPr txBox="1"/>
          <p:nvPr/>
        </p:nvSpPr>
        <p:spPr>
          <a:xfrm>
            <a:off x="7040880" y="1463040"/>
            <a:ext cx="420624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600" b="1">
                <a:solidFill>
                  <a:srgbClr val="00E5FF"/>
                </a:solidFill>
                <a:latin typeface="Consolas"/>
              </a:defRPr>
            </a:pPr>
            <a:r>
              <a:t>2FA CONFIGURATION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040880" y="2011680"/>
            <a:ext cx="4206240" cy="22860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300" b="0">
                <a:solidFill>
                  <a:srgbClr val="BBBBCC"/>
                </a:solidFill>
                <a:latin typeface="맑은 고딕"/>
              </a:defRPr>
            </a:pPr>
            <a:r>
              <a:t>Google Authenticator, Authy 등</a:t>
            </a:r>
            <a:br/>
            <a:r>
              <a:t>시간 기반 인증 앱 사용</a:t>
            </a:r>
            <a:br/>
            <a:br/>
            <a:r>
              <a:t>QR 코드 스캔 또는</a:t>
            </a:r>
            <a:br/>
            <a:r>
              <a:t>Account Name + 32자 Key 수동 입력</a:t>
            </a:r>
            <a:br/>
            <a:br/>
            <a:r>
              <a:t>로그인마다 6자리 코드 입력 필요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858000" y="4846320"/>
            <a:ext cx="4572000" cy="548640"/>
          </a:xfrm>
          <a:prstGeom prst="rect">
            <a:avLst/>
          </a:prstGeom>
          <a:solidFill>
            <a:srgbClr val="2A2515"/>
          </a:solidFill>
          <a:ln w="19050">
            <a:solidFill>
              <a:srgbClr val="FFD7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Rectangle 32"/>
          <p:cNvSpPr/>
          <p:nvPr/>
        </p:nvSpPr>
        <p:spPr>
          <a:xfrm>
            <a:off x="6858000" y="4846320"/>
            <a:ext cx="50800" cy="548640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TextBox 33"/>
          <p:cNvSpPr txBox="1"/>
          <p:nvPr/>
        </p:nvSpPr>
        <p:spPr>
          <a:xfrm>
            <a:off x="6995160" y="4982140"/>
            <a:ext cx="4297680" cy="276999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defRPr sz="1200" b="1">
                <a:solidFill>
                  <a:srgbClr val="FFFFFF"/>
                </a:solidFill>
                <a:latin typeface="Consolas"/>
              </a:defRPr>
            </a:pPr>
            <a:r>
              <a:rPr dirty="0"/>
              <a:t>⚠ NOTE: </a:t>
            </a:r>
            <a:r>
              <a:rPr dirty="0" err="1"/>
              <a:t>첫</a:t>
            </a:r>
            <a:r>
              <a:rPr dirty="0"/>
              <a:t> </a:t>
            </a:r>
            <a:r>
              <a:rPr dirty="0" err="1"/>
              <a:t>번째</a:t>
            </a:r>
            <a:r>
              <a:rPr dirty="0"/>
              <a:t> Admin </a:t>
            </a:r>
            <a:r>
              <a:rPr dirty="0" err="1"/>
              <a:t>사용자는</a:t>
            </a:r>
            <a:r>
              <a:rPr dirty="0"/>
              <a:t> </a:t>
            </a:r>
            <a:r>
              <a:rPr dirty="0" err="1"/>
              <a:t>변경</a:t>
            </a:r>
            <a:r>
              <a:rPr dirty="0"/>
              <a:t>/</a:t>
            </a:r>
            <a:r>
              <a:rPr dirty="0" err="1"/>
              <a:t>삭제</a:t>
            </a:r>
            <a:r>
              <a:rPr dirty="0"/>
              <a:t> </a:t>
            </a:r>
            <a:r>
              <a:rPr dirty="0" err="1"/>
              <a:t>불가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19" y="457200"/>
            <a:ext cx="9050433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3600" b="1">
                <a:solidFill>
                  <a:srgbClr val="00E5FF"/>
                </a:solidFill>
                <a:latin typeface="Consolas"/>
              </a:defRPr>
            </a:pPr>
            <a:r>
              <a:rPr dirty="0" err="1"/>
              <a:t>초기</a:t>
            </a:r>
            <a:r>
              <a:rPr dirty="0"/>
              <a:t> </a:t>
            </a:r>
            <a:r>
              <a:rPr dirty="0" err="1"/>
              <a:t>구성</a:t>
            </a:r>
            <a:r>
              <a:rPr dirty="0"/>
              <a:t> </a:t>
            </a:r>
            <a:r>
              <a:rPr sz="2800" dirty="0"/>
              <a:t>(Initial Configuration)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097280"/>
            <a:ext cx="10728655" cy="38100"/>
          </a:xfrm>
          <a:prstGeom prst="rect">
            <a:avLst/>
          </a:prstGeom>
          <a:solidFill>
            <a:srgbClr val="FF00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9601200" y="457200"/>
            <a:ext cx="2286000" cy="411480"/>
          </a:xfrm>
          <a:prstGeom prst="rect">
            <a:avLst/>
          </a:prstGeom>
          <a:solidFill>
            <a:srgbClr val="1A1A2E"/>
          </a:solidFill>
          <a:ln w="12700">
            <a:solidFill>
              <a:srgbClr val="00E5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9601200" y="475488"/>
            <a:ext cx="2286000" cy="4114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200" b="1">
                <a:solidFill>
                  <a:srgbClr val="00E5FF"/>
                </a:solidFill>
                <a:latin typeface="Consolas"/>
              </a:defRPr>
            </a:pPr>
            <a:r>
              <a:t>MODULE 02: SETUP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400800"/>
            <a:ext cx="2743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900" b="0">
                <a:solidFill>
                  <a:srgbClr val="555577"/>
                </a:solidFill>
                <a:latin typeface="Consolas"/>
              </a:defRPr>
            </a:pPr>
            <a:r>
              <a:t>PAGE 04 OF 20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0" y="6400800"/>
            <a:ext cx="3200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defRPr sz="900" b="0">
                <a:solidFill>
                  <a:srgbClr val="555577"/>
                </a:solidFill>
                <a:latin typeface="Consolas"/>
              </a:defRPr>
            </a:pPr>
            <a:r>
              <a:t>CONFIDENTIAL: UNIVERSITY USE ONLY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1371600"/>
            <a:ext cx="5637382" cy="1097280"/>
          </a:xfrm>
          <a:prstGeom prst="rect">
            <a:avLst/>
          </a:prstGeom>
          <a:solidFill>
            <a:srgbClr val="22223A"/>
          </a:solidFill>
          <a:ln w="12700">
            <a:solidFill>
              <a:srgbClr val="FF006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914400" y="1676691"/>
            <a:ext cx="1828800" cy="40011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400" b="1">
                <a:solidFill>
                  <a:srgbClr val="FF006E"/>
                </a:solidFill>
                <a:latin typeface="Consolas"/>
              </a:defRPr>
            </a:pPr>
            <a:r>
              <a:rPr sz="2000" dirty="0"/>
              <a:t>▲ REQUIRED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926080" y="1417320"/>
            <a:ext cx="27432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Consolas"/>
              </a:defRPr>
            </a:pPr>
            <a:r>
              <a:t>License IP Ranges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926080" y="1783080"/>
            <a:ext cx="3442822" cy="46166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0">
                <a:solidFill>
                  <a:srgbClr val="BBBBCC"/>
                </a:solidFill>
                <a:latin typeface="맑은 고딕"/>
              </a:defRPr>
            </a:pPr>
            <a:r>
              <a:rPr dirty="0" err="1"/>
              <a:t>Pentera가</a:t>
            </a:r>
            <a:r>
              <a:rPr dirty="0"/>
              <a:t> </a:t>
            </a:r>
            <a:r>
              <a:rPr dirty="0" err="1"/>
              <a:t>테스트할</a:t>
            </a:r>
            <a:r>
              <a:rPr dirty="0"/>
              <a:t> </a:t>
            </a:r>
            <a:r>
              <a:rPr dirty="0" err="1"/>
              <a:t>수</a:t>
            </a:r>
            <a:r>
              <a:rPr dirty="0"/>
              <a:t> </a:t>
            </a:r>
            <a:r>
              <a:rPr dirty="0" err="1"/>
              <a:t>있는</a:t>
            </a:r>
            <a:r>
              <a:rPr dirty="0"/>
              <a:t> </a:t>
            </a:r>
            <a:r>
              <a:rPr dirty="0" err="1"/>
              <a:t>IP의</a:t>
            </a:r>
            <a:r>
              <a:rPr dirty="0"/>
              <a:t> </a:t>
            </a:r>
            <a:r>
              <a:rPr dirty="0" err="1"/>
              <a:t>최외곽</a:t>
            </a:r>
            <a:r>
              <a:rPr dirty="0"/>
              <a:t> </a:t>
            </a:r>
            <a:r>
              <a:rPr dirty="0" err="1"/>
              <a:t>경계</a:t>
            </a:r>
            <a:r>
              <a:rPr dirty="0"/>
              <a:t>.</a:t>
            </a:r>
            <a:br>
              <a:rPr dirty="0"/>
            </a:br>
            <a:r>
              <a:rPr dirty="0" err="1"/>
              <a:t>모든</a:t>
            </a:r>
            <a:r>
              <a:rPr dirty="0"/>
              <a:t> </a:t>
            </a:r>
            <a:r>
              <a:rPr dirty="0" err="1"/>
              <a:t>테스트</a:t>
            </a:r>
            <a:r>
              <a:rPr dirty="0"/>
              <a:t> </a:t>
            </a:r>
            <a:r>
              <a:rPr dirty="0" err="1"/>
              <a:t>시나리오의</a:t>
            </a:r>
            <a:r>
              <a:rPr dirty="0"/>
              <a:t> Hard Boundary.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2743200"/>
            <a:ext cx="45720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400" b="1">
                <a:solidFill>
                  <a:srgbClr val="00E5FF"/>
                </a:solidFill>
                <a:latin typeface="Consolas"/>
              </a:defRPr>
            </a:pPr>
            <a:r>
              <a:t>RECOMMENDED SETTINGS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4400" y="3200400"/>
            <a:ext cx="22860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300" b="1">
                <a:solidFill>
                  <a:srgbClr val="FFFFFF"/>
                </a:solidFill>
                <a:latin typeface="Consolas"/>
              </a:defRPr>
            </a:pPr>
            <a:r>
              <a:t>User Display Settings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474720" y="3200400"/>
            <a:ext cx="45720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0">
                <a:solidFill>
                  <a:srgbClr val="BBBBCC"/>
                </a:solidFill>
                <a:latin typeface="맑은 고딕"/>
              </a:defRPr>
            </a:pPr>
            <a:r>
              <a:t>UI 환경설정, 비밀번호 마스크/언마스크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14400" y="3547872"/>
            <a:ext cx="22860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300" b="1">
                <a:solidFill>
                  <a:srgbClr val="FFFFFF"/>
                </a:solidFill>
                <a:latin typeface="Consolas"/>
              </a:defRPr>
            </a:pPr>
            <a:r>
              <a:rPr dirty="0"/>
              <a:t>User Management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474720" y="3547872"/>
            <a:ext cx="45720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0">
                <a:solidFill>
                  <a:srgbClr val="BBBBCC"/>
                </a:solidFill>
                <a:latin typeface="맑은 고딕"/>
              </a:defRPr>
            </a:pPr>
            <a:r>
              <a:t>동료 초대 및 역할 부여 (Admin, Operator, View-Only)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14400" y="3895344"/>
            <a:ext cx="22860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300" b="1">
                <a:solidFill>
                  <a:srgbClr val="FFFFFF"/>
                </a:solidFill>
                <a:latin typeface="Consolas"/>
              </a:defRPr>
            </a:pPr>
            <a:r>
              <a:t>Critical Assets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474720" y="3895344"/>
            <a:ext cx="45720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0">
                <a:solidFill>
                  <a:srgbClr val="BBBBCC"/>
                </a:solidFill>
                <a:latin typeface="맑은 고딕"/>
              </a:defRPr>
            </a:pPr>
            <a:r>
              <a:t>고가치 타겟(호스트, 앱) 우선 하이라이팅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14400" y="4242816"/>
            <a:ext cx="22860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300" b="1">
                <a:solidFill>
                  <a:srgbClr val="FFFFFF"/>
                </a:solidFill>
                <a:latin typeface="Consolas"/>
              </a:defRPr>
            </a:pPr>
            <a:r>
              <a:t>Email Integration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474720" y="4242816"/>
            <a:ext cx="45720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0">
                <a:solidFill>
                  <a:srgbClr val="BBBBCC"/>
                </a:solidFill>
                <a:latin typeface="맑은 고딕"/>
              </a:defRPr>
            </a:pPr>
            <a:r>
              <a:rPr dirty="0" err="1"/>
              <a:t>테스트</a:t>
            </a:r>
            <a:r>
              <a:rPr dirty="0"/>
              <a:t> </a:t>
            </a:r>
            <a:r>
              <a:rPr dirty="0" err="1"/>
              <a:t>시작</a:t>
            </a:r>
            <a:r>
              <a:rPr dirty="0"/>
              <a:t>/</a:t>
            </a:r>
            <a:r>
              <a:rPr dirty="0" err="1"/>
              <a:t>종료</a:t>
            </a:r>
            <a:r>
              <a:rPr dirty="0"/>
              <a:t> </a:t>
            </a:r>
            <a:r>
              <a:rPr dirty="0" err="1"/>
              <a:t>및</a:t>
            </a:r>
            <a:r>
              <a:rPr dirty="0"/>
              <a:t> </a:t>
            </a:r>
            <a:r>
              <a:rPr dirty="0" err="1"/>
              <a:t>리포트</a:t>
            </a:r>
            <a:r>
              <a:rPr dirty="0"/>
              <a:t> </a:t>
            </a:r>
            <a:r>
              <a:rPr dirty="0" err="1"/>
              <a:t>자동</a:t>
            </a:r>
            <a:r>
              <a:rPr dirty="0"/>
              <a:t> </a:t>
            </a:r>
            <a:r>
              <a:rPr dirty="0" err="1"/>
              <a:t>알림</a:t>
            </a:r>
            <a:endParaRPr dirty="0"/>
          </a:p>
        </p:txBody>
      </p:sp>
      <p:sp>
        <p:nvSpPr>
          <p:cNvPr id="21" name="TextBox 20"/>
          <p:cNvSpPr txBox="1"/>
          <p:nvPr/>
        </p:nvSpPr>
        <p:spPr>
          <a:xfrm>
            <a:off x="914400" y="4590288"/>
            <a:ext cx="22860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300" b="1">
                <a:solidFill>
                  <a:srgbClr val="FFFFFF"/>
                </a:solidFill>
                <a:latin typeface="Consolas"/>
              </a:defRPr>
            </a:pPr>
            <a:r>
              <a:t>SIEM Integration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474720" y="4590288"/>
            <a:ext cx="45720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0">
                <a:solidFill>
                  <a:srgbClr val="BBBBCC"/>
                </a:solidFill>
                <a:latin typeface="맑은 고딕"/>
              </a:defRPr>
            </a:pPr>
            <a:r>
              <a:t>모든 공격 액션을 SIEM에 실시간 전송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14400" y="4937760"/>
            <a:ext cx="22860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300" b="1">
                <a:solidFill>
                  <a:srgbClr val="FFFFFF"/>
                </a:solidFill>
                <a:latin typeface="Consolas"/>
              </a:defRPr>
            </a:pPr>
            <a:r>
              <a:t>Residue Cleanup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474720" y="4937760"/>
            <a:ext cx="45720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0">
                <a:solidFill>
                  <a:srgbClr val="BBBBCC"/>
                </a:solidFill>
                <a:latin typeface="맑은 고딕"/>
              </a:defRPr>
            </a:pPr>
            <a:r>
              <a:t>테스트 후 아티팩트 자동 제거용 자격증명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31520" y="5669280"/>
            <a:ext cx="10728655" cy="548640"/>
          </a:xfrm>
          <a:prstGeom prst="rect">
            <a:avLst/>
          </a:prstGeom>
          <a:solidFill>
            <a:srgbClr val="152A3A"/>
          </a:solidFill>
          <a:ln w="19050">
            <a:solidFill>
              <a:srgbClr val="00E5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Rectangle 25"/>
          <p:cNvSpPr/>
          <p:nvPr/>
        </p:nvSpPr>
        <p:spPr>
          <a:xfrm>
            <a:off x="731520" y="5669280"/>
            <a:ext cx="50800" cy="548640"/>
          </a:xfrm>
          <a:prstGeom prst="rect">
            <a:avLst/>
          </a:prstGeom>
          <a:solidFill>
            <a:srgbClr val="00E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868680" y="5805100"/>
            <a:ext cx="10454335" cy="276999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defRPr sz="1200" b="1">
                <a:solidFill>
                  <a:srgbClr val="FFFFFF"/>
                </a:solidFill>
                <a:latin typeface="Consolas"/>
              </a:defRPr>
            </a:pPr>
            <a:r>
              <a:rPr dirty="0"/>
              <a:t>💡 KEY PRINCIPLE: Critical </a:t>
            </a:r>
            <a:r>
              <a:rPr dirty="0" err="1"/>
              <a:t>Assets를</a:t>
            </a:r>
            <a:r>
              <a:rPr dirty="0"/>
              <a:t> </a:t>
            </a:r>
            <a:r>
              <a:rPr dirty="0" err="1"/>
              <a:t>사전</a:t>
            </a:r>
            <a:r>
              <a:rPr dirty="0"/>
              <a:t> </a:t>
            </a:r>
            <a:r>
              <a:rPr dirty="0" err="1"/>
              <a:t>정의하면</a:t>
            </a:r>
            <a:r>
              <a:rPr dirty="0"/>
              <a:t> </a:t>
            </a:r>
            <a:r>
              <a:rPr dirty="0" err="1"/>
              <a:t>영향받는</a:t>
            </a:r>
            <a:r>
              <a:rPr dirty="0"/>
              <a:t> </a:t>
            </a:r>
            <a:r>
              <a:rPr dirty="0" err="1"/>
              <a:t>발견</a:t>
            </a:r>
            <a:r>
              <a:rPr dirty="0"/>
              <a:t> </a:t>
            </a:r>
            <a:r>
              <a:rPr dirty="0" err="1"/>
              <a:t>사항이</a:t>
            </a:r>
            <a:r>
              <a:rPr dirty="0"/>
              <a:t> </a:t>
            </a:r>
            <a:r>
              <a:rPr dirty="0" err="1"/>
              <a:t>즉시</a:t>
            </a:r>
            <a:r>
              <a:rPr dirty="0"/>
              <a:t> 9.9 </a:t>
            </a:r>
            <a:r>
              <a:rPr dirty="0" err="1"/>
              <a:t>Critical로</a:t>
            </a:r>
            <a:r>
              <a:rPr dirty="0"/>
              <a:t> </a:t>
            </a:r>
            <a:r>
              <a:rPr dirty="0" err="1"/>
              <a:t>플래그됩니다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3600" b="1">
                <a:solidFill>
                  <a:srgbClr val="00E5FF"/>
                </a:solidFill>
                <a:latin typeface="Consolas"/>
              </a:defRPr>
            </a:pPr>
            <a:r>
              <a:t>The Pentera Workflow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097280"/>
            <a:ext cx="10728655" cy="38100"/>
          </a:xfrm>
          <a:prstGeom prst="rect">
            <a:avLst/>
          </a:prstGeom>
          <a:solidFill>
            <a:srgbClr val="FF00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9601200" y="457200"/>
            <a:ext cx="2286000" cy="411480"/>
          </a:xfrm>
          <a:prstGeom prst="rect">
            <a:avLst/>
          </a:prstGeom>
          <a:solidFill>
            <a:srgbClr val="1A1A2E"/>
          </a:solidFill>
          <a:ln w="12700">
            <a:solidFill>
              <a:srgbClr val="00E5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9601200" y="475488"/>
            <a:ext cx="2286000" cy="4114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200" b="1">
                <a:solidFill>
                  <a:srgbClr val="00E5FF"/>
                </a:solidFill>
                <a:latin typeface="Consolas"/>
              </a:defRPr>
            </a:pPr>
            <a:r>
              <a:t>MODULE 02: WORKFLOW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400800"/>
            <a:ext cx="2743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900" b="0">
                <a:solidFill>
                  <a:srgbClr val="555577"/>
                </a:solidFill>
                <a:latin typeface="Consolas"/>
              </a:defRPr>
            </a:pPr>
            <a:r>
              <a:t>PAGE 05 OF 20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0" y="6400800"/>
            <a:ext cx="3200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defRPr sz="900" b="0">
                <a:solidFill>
                  <a:srgbClr val="555577"/>
                </a:solidFill>
                <a:latin typeface="Consolas"/>
              </a:defRPr>
            </a:pPr>
            <a:r>
              <a:t>CONFIDENTIAL: UNIVERSITY USE ONLY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1371600"/>
            <a:ext cx="5029200" cy="822960"/>
          </a:xfrm>
          <a:prstGeom prst="rect">
            <a:avLst/>
          </a:prstGeom>
          <a:solidFill>
            <a:srgbClr val="22223A"/>
          </a:solidFill>
          <a:ln w="12700">
            <a:solidFill>
              <a:srgbClr val="3333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914400" y="1417320"/>
            <a:ext cx="457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1">
                <a:solidFill>
                  <a:srgbClr val="00E5FF"/>
                </a:solidFill>
                <a:latin typeface="Consolas"/>
              </a:defRPr>
            </a:pPr>
            <a:r>
              <a:t>01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0" y="1417320"/>
            <a:ext cx="22860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400" b="1">
                <a:solidFill>
                  <a:srgbClr val="FFFFFF"/>
                </a:solidFill>
                <a:latin typeface="Consolas"/>
              </a:defRPr>
            </a:pPr>
            <a:r>
              <a:t>CONNECT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1691640"/>
            <a:ext cx="4114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100" b="0">
                <a:solidFill>
                  <a:srgbClr val="BBBBCC"/>
                </a:solidFill>
                <a:latin typeface="맑은 고딕"/>
              </a:defRPr>
            </a:pPr>
            <a:r>
              <a:t>Pentera를 대상 네트워크와 동일 브로드캐스트 도메인에 배치.</a:t>
            </a:r>
            <a:br/>
            <a:r>
              <a:t>양방향 IP 접근 보장.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31520" y="2331720"/>
            <a:ext cx="5029200" cy="822960"/>
          </a:xfrm>
          <a:prstGeom prst="rect">
            <a:avLst/>
          </a:prstGeom>
          <a:solidFill>
            <a:srgbClr val="22223A"/>
          </a:solidFill>
          <a:ln w="12700">
            <a:solidFill>
              <a:srgbClr val="3333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914400" y="2377440"/>
            <a:ext cx="457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1">
                <a:solidFill>
                  <a:srgbClr val="00E5FF"/>
                </a:solidFill>
                <a:latin typeface="Consolas"/>
              </a:defRPr>
            </a:pPr>
            <a: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2377440"/>
            <a:ext cx="22860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400" b="1">
                <a:solidFill>
                  <a:srgbClr val="FFFFFF"/>
                </a:solidFill>
                <a:latin typeface="Consolas"/>
              </a:defRPr>
            </a:pPr>
            <a:r>
              <a:t>CREATE SCENARIO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371600" y="2651760"/>
            <a:ext cx="4114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100" b="0">
                <a:solidFill>
                  <a:srgbClr val="BBBBCC"/>
                </a:solidFill>
                <a:latin typeface="맑은 고딕"/>
              </a:defRPr>
            </a:pPr>
            <a:r>
              <a:t>시나리오 이름, IP 범위, 지속시간, 허용 액션,</a:t>
            </a:r>
            <a:br/>
            <a:r>
              <a:t>스케줄 파라미터 정의.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31520" y="3291840"/>
            <a:ext cx="5029200" cy="822960"/>
          </a:xfrm>
          <a:prstGeom prst="rect">
            <a:avLst/>
          </a:prstGeom>
          <a:solidFill>
            <a:srgbClr val="22223A"/>
          </a:solidFill>
          <a:ln w="12700">
            <a:solidFill>
              <a:srgbClr val="3333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914400" y="3337560"/>
            <a:ext cx="457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1">
                <a:solidFill>
                  <a:srgbClr val="00E5FF"/>
                </a:solidFill>
                <a:latin typeface="Consolas"/>
              </a:defRPr>
            </a:pPr>
            <a:r>
              <a:t>03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371600" y="3337560"/>
            <a:ext cx="22860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400" b="1">
                <a:solidFill>
                  <a:srgbClr val="FFFFFF"/>
                </a:solidFill>
                <a:latin typeface="Consolas"/>
              </a:defRPr>
            </a:pPr>
            <a:r>
              <a:t>RUN TEST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371600" y="3611880"/>
            <a:ext cx="4114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100" b="0">
                <a:solidFill>
                  <a:srgbClr val="BBBBCC"/>
                </a:solidFill>
                <a:latin typeface="맑은 고딕"/>
              </a:defRPr>
            </a:pPr>
            <a:r>
              <a:t>수동 실행 또는 반복 스케줄 설정.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31520" y="4251960"/>
            <a:ext cx="5029200" cy="822960"/>
          </a:xfrm>
          <a:prstGeom prst="rect">
            <a:avLst/>
          </a:prstGeom>
          <a:solidFill>
            <a:srgbClr val="22223A"/>
          </a:solidFill>
          <a:ln w="12700">
            <a:solidFill>
              <a:srgbClr val="3333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914400" y="4297680"/>
            <a:ext cx="457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1">
                <a:solidFill>
                  <a:srgbClr val="00E5FF"/>
                </a:solidFill>
                <a:latin typeface="Consolas"/>
              </a:defRPr>
            </a:pPr>
            <a:r>
              <a:t>04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371600" y="4297680"/>
            <a:ext cx="22860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400" b="1">
                <a:solidFill>
                  <a:srgbClr val="FFFFFF"/>
                </a:solidFill>
                <a:latin typeface="Consolas"/>
              </a:defRPr>
            </a:pPr>
            <a:r>
              <a:t>OBSERVE LIVE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371600" y="4572000"/>
            <a:ext cx="4114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100" b="0">
                <a:solidFill>
                  <a:srgbClr val="BBBBCC"/>
                </a:solidFill>
                <a:latin typeface="맑은 고딕"/>
              </a:defRPr>
            </a:pPr>
            <a:r>
              <a:t>실시간 결과 확인, 대기 중 액션 승인,</a:t>
            </a:r>
            <a:br/>
            <a:r>
              <a:t>동적으로 User Input 추가.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400800" y="1371600"/>
            <a:ext cx="5029200" cy="822960"/>
          </a:xfrm>
          <a:prstGeom prst="rect">
            <a:avLst/>
          </a:prstGeom>
          <a:solidFill>
            <a:srgbClr val="22223A"/>
          </a:solidFill>
          <a:ln w="12700">
            <a:solidFill>
              <a:srgbClr val="3333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6583680" y="1417320"/>
            <a:ext cx="457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1">
                <a:solidFill>
                  <a:srgbClr val="00E5FF"/>
                </a:solidFill>
                <a:latin typeface="Consolas"/>
              </a:defRPr>
            </a:pPr>
            <a:r>
              <a:t>05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040880" y="1417320"/>
            <a:ext cx="22860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400" b="1">
                <a:solidFill>
                  <a:srgbClr val="FFFFFF"/>
                </a:solidFill>
                <a:latin typeface="Consolas"/>
              </a:defRPr>
            </a:pPr>
            <a:r>
              <a:t>REVIEW RESULTS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040880" y="1691640"/>
            <a:ext cx="4114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100" b="0">
                <a:solidFill>
                  <a:srgbClr val="BBBBCC"/>
                </a:solidFill>
                <a:latin typeface="맑은 고딕"/>
              </a:defRPr>
            </a:pPr>
            <a:r>
              <a:t>취약점, 성과, 공격 맵 분석 및</a:t>
            </a:r>
            <a:br/>
            <a:r>
              <a:t>상세 리포트 생성.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400800" y="2331720"/>
            <a:ext cx="5029200" cy="822960"/>
          </a:xfrm>
          <a:prstGeom prst="rect">
            <a:avLst/>
          </a:prstGeom>
          <a:solidFill>
            <a:srgbClr val="22223A"/>
          </a:solidFill>
          <a:ln w="12700">
            <a:solidFill>
              <a:srgbClr val="3333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6583680" y="2377440"/>
            <a:ext cx="457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1">
                <a:solidFill>
                  <a:srgbClr val="00E5FF"/>
                </a:solidFill>
                <a:latin typeface="Consolas"/>
              </a:defRPr>
            </a:pPr>
            <a:r>
              <a:t>06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040880" y="2377440"/>
            <a:ext cx="22860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400" b="1">
                <a:solidFill>
                  <a:srgbClr val="FFFFFF"/>
                </a:solidFill>
                <a:latin typeface="Consolas"/>
              </a:defRPr>
            </a:pPr>
            <a:r>
              <a:t>REVIEW VULNERABILITIES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040880" y="2812238"/>
            <a:ext cx="4114800" cy="26161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100" b="0">
                <a:solidFill>
                  <a:srgbClr val="BBBBCC"/>
                </a:solidFill>
                <a:latin typeface="맑은 고딕"/>
              </a:defRPr>
            </a:pPr>
            <a:r>
              <a:rPr dirty="0" err="1"/>
              <a:t>네트워크</a:t>
            </a:r>
            <a:r>
              <a:rPr dirty="0"/>
              <a:t> </a:t>
            </a:r>
            <a:r>
              <a:rPr dirty="0" err="1"/>
              <a:t>컨텍스트에</a:t>
            </a:r>
            <a:r>
              <a:rPr dirty="0"/>
              <a:t> </a:t>
            </a:r>
            <a:r>
              <a:rPr dirty="0" err="1"/>
              <a:t>맞는</a:t>
            </a:r>
            <a:r>
              <a:rPr lang="ko-KR" altLang="en-US" dirty="0"/>
              <a:t> </a:t>
            </a:r>
            <a:r>
              <a:rPr dirty="0" err="1"/>
              <a:t>우선순위별</a:t>
            </a:r>
            <a:r>
              <a:rPr dirty="0"/>
              <a:t> </a:t>
            </a:r>
            <a:r>
              <a:rPr dirty="0" err="1"/>
              <a:t>조치</a:t>
            </a:r>
            <a:r>
              <a:rPr dirty="0"/>
              <a:t> </a:t>
            </a:r>
            <a:r>
              <a:rPr dirty="0" err="1"/>
              <a:t>권고</a:t>
            </a:r>
            <a:r>
              <a:rPr dirty="0"/>
              <a:t> </a:t>
            </a:r>
            <a:r>
              <a:rPr dirty="0" err="1"/>
              <a:t>확인</a:t>
            </a:r>
            <a:r>
              <a:rPr dirty="0"/>
              <a:t>.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400800" y="3291840"/>
            <a:ext cx="5029200" cy="822960"/>
          </a:xfrm>
          <a:prstGeom prst="rect">
            <a:avLst/>
          </a:prstGeom>
          <a:solidFill>
            <a:srgbClr val="22223A"/>
          </a:solidFill>
          <a:ln w="12700">
            <a:solidFill>
              <a:srgbClr val="FF006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TextBox 32"/>
          <p:cNvSpPr txBox="1"/>
          <p:nvPr/>
        </p:nvSpPr>
        <p:spPr>
          <a:xfrm>
            <a:off x="6583680" y="3337560"/>
            <a:ext cx="457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1">
                <a:solidFill>
                  <a:srgbClr val="00E5FF"/>
                </a:solidFill>
                <a:latin typeface="Consolas"/>
              </a:defRPr>
            </a:pPr>
            <a:r>
              <a:t>07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040880" y="3337560"/>
            <a:ext cx="22860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400" b="1">
                <a:solidFill>
                  <a:srgbClr val="FF006E"/>
                </a:solidFill>
                <a:latin typeface="Consolas"/>
              </a:defRPr>
            </a:pPr>
            <a:r>
              <a:t>REMEDIATE &amp; VALIDATE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040880" y="3611880"/>
            <a:ext cx="4114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100" b="0">
                <a:solidFill>
                  <a:srgbClr val="BBBBCC"/>
                </a:solidFill>
                <a:latin typeface="맑은 고딕"/>
              </a:defRPr>
            </a:pPr>
            <a:r>
              <a:t>취약점 수정 후 재테스트로</a:t>
            </a:r>
            <a:br/>
            <a:r>
              <a:t>조치 효과 확인. 보안 루프 마감.</a:t>
            </a:r>
          </a:p>
        </p:txBody>
      </p:sp>
      <p:sp>
        <p:nvSpPr>
          <p:cNvPr id="36" name="Rectangle 35"/>
          <p:cNvSpPr/>
          <p:nvPr/>
        </p:nvSpPr>
        <p:spPr>
          <a:xfrm>
            <a:off x="6400800" y="4434840"/>
            <a:ext cx="5029200" cy="548640"/>
          </a:xfrm>
          <a:prstGeom prst="rect">
            <a:avLst/>
          </a:prstGeom>
          <a:solidFill>
            <a:srgbClr val="152A20"/>
          </a:solidFill>
          <a:ln w="19050">
            <a:solidFill>
              <a:srgbClr val="00FF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Rectangle 36"/>
          <p:cNvSpPr/>
          <p:nvPr/>
        </p:nvSpPr>
        <p:spPr>
          <a:xfrm>
            <a:off x="6400800" y="4434840"/>
            <a:ext cx="50800" cy="548640"/>
          </a:xfrm>
          <a:prstGeom prst="rect">
            <a:avLst/>
          </a:prstGeom>
          <a:solidFill>
            <a:srgbClr val="00FF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8" name="TextBox 37"/>
          <p:cNvSpPr txBox="1"/>
          <p:nvPr/>
        </p:nvSpPr>
        <p:spPr>
          <a:xfrm>
            <a:off x="6537960" y="4480560"/>
            <a:ext cx="475488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1">
                <a:solidFill>
                  <a:srgbClr val="FFFFFF"/>
                </a:solidFill>
                <a:latin typeface="Consolas"/>
              </a:defRPr>
            </a:pPr>
            <a:r>
              <a:rPr dirty="0"/>
              <a:t>🔄 Step 7이 </a:t>
            </a:r>
            <a:r>
              <a:rPr dirty="0" err="1"/>
              <a:t>Pentera의</a:t>
            </a:r>
            <a:r>
              <a:rPr dirty="0"/>
              <a:t> </a:t>
            </a:r>
            <a:r>
              <a:rPr dirty="0" err="1"/>
              <a:t>핵심</a:t>
            </a:r>
            <a:r>
              <a:rPr dirty="0"/>
              <a:t> </a:t>
            </a:r>
            <a:r>
              <a:rPr dirty="0" err="1"/>
              <a:t>가치</a:t>
            </a:r>
            <a:r>
              <a:rPr dirty="0"/>
              <a:t> — "</a:t>
            </a:r>
            <a:r>
              <a:rPr dirty="0" err="1"/>
              <a:t>발견"을</a:t>
            </a:r>
            <a:r>
              <a:rPr dirty="0"/>
              <a:t> </a:t>
            </a:r>
            <a:r>
              <a:rPr dirty="0" err="1"/>
              <a:t>넘어</a:t>
            </a:r>
            <a:r>
              <a:rPr dirty="0"/>
              <a:t> "</a:t>
            </a:r>
            <a:r>
              <a:rPr dirty="0" err="1"/>
              <a:t>수정</a:t>
            </a:r>
            <a:r>
              <a:rPr dirty="0"/>
              <a:t> </a:t>
            </a:r>
            <a:r>
              <a:rPr dirty="0" err="1"/>
              <a:t>검증"까지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19" y="457200"/>
            <a:ext cx="9688387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3600" b="1">
                <a:solidFill>
                  <a:srgbClr val="00E5FF"/>
                </a:solidFill>
                <a:latin typeface="Consolas"/>
              </a:defRPr>
            </a:pPr>
            <a:r>
              <a:rPr dirty="0" err="1"/>
              <a:t>테스트</a:t>
            </a:r>
            <a:r>
              <a:rPr dirty="0"/>
              <a:t> </a:t>
            </a:r>
            <a:r>
              <a:rPr dirty="0" err="1"/>
              <a:t>시나리오</a:t>
            </a:r>
            <a:r>
              <a:rPr dirty="0"/>
              <a:t> </a:t>
            </a:r>
            <a:r>
              <a:rPr dirty="0" err="1"/>
              <a:t>유형</a:t>
            </a:r>
            <a:r>
              <a:rPr dirty="0"/>
              <a:t> </a:t>
            </a:r>
            <a:r>
              <a:rPr sz="2800" dirty="0"/>
              <a:t>(Types of Testing)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097280"/>
            <a:ext cx="10728655" cy="38100"/>
          </a:xfrm>
          <a:prstGeom prst="rect">
            <a:avLst/>
          </a:prstGeom>
          <a:solidFill>
            <a:srgbClr val="FF00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9601200" y="457200"/>
            <a:ext cx="2286000" cy="411480"/>
          </a:xfrm>
          <a:prstGeom prst="rect">
            <a:avLst/>
          </a:prstGeom>
          <a:solidFill>
            <a:srgbClr val="1A1A2E"/>
          </a:solidFill>
          <a:ln w="12700">
            <a:solidFill>
              <a:srgbClr val="00E5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9601200" y="475488"/>
            <a:ext cx="2286000" cy="4114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200" b="1">
                <a:solidFill>
                  <a:srgbClr val="00E5FF"/>
                </a:solidFill>
                <a:latin typeface="Consolas"/>
              </a:defRPr>
            </a:pPr>
            <a:r>
              <a:t>MODULE 03: SCENARIOS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400800"/>
            <a:ext cx="2743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900" b="0">
                <a:solidFill>
                  <a:srgbClr val="555577"/>
                </a:solidFill>
                <a:latin typeface="Consolas"/>
              </a:defRPr>
            </a:pPr>
            <a:r>
              <a:t>PAGE 06 OF 20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0" y="6400800"/>
            <a:ext cx="3200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defRPr sz="900" b="0">
                <a:solidFill>
                  <a:srgbClr val="555577"/>
                </a:solidFill>
                <a:latin typeface="Consolas"/>
              </a:defRPr>
            </a:pPr>
            <a:r>
              <a:t>CONFIDENTIAL: UNIVERSITY USE ONLY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1371600"/>
            <a:ext cx="3566160" cy="4754880"/>
          </a:xfrm>
          <a:prstGeom prst="rect">
            <a:avLst/>
          </a:prstGeom>
          <a:solidFill>
            <a:srgbClr val="22223A"/>
          </a:solidFill>
          <a:ln w="12700">
            <a:solidFill>
              <a:srgbClr val="3333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457200" y="1371600"/>
            <a:ext cx="3566160" cy="38100"/>
          </a:xfrm>
          <a:prstGeom prst="rect">
            <a:avLst/>
          </a:prstGeom>
          <a:solidFill>
            <a:srgbClr val="333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640080" y="1554480"/>
            <a:ext cx="32004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  <a:latin typeface="Consolas"/>
              </a:defRPr>
            </a:pPr>
            <a:r>
              <a:t>BLACK BOX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1920240"/>
            <a:ext cx="3200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200" b="0">
                <a:solidFill>
                  <a:srgbClr val="333355"/>
                </a:solidFill>
                <a:latin typeface="Consolas"/>
              </a:defRPr>
            </a:pPr>
            <a:r>
              <a:rPr dirty="0">
                <a:solidFill>
                  <a:schemeClr val="bg1">
                    <a:lumMod val="65000"/>
                  </a:schemeClr>
                </a:solidFill>
              </a:rPr>
              <a:t>"THE OUTSIDER"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2286000"/>
            <a:ext cx="32004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100" b="0">
                <a:solidFill>
                  <a:srgbClr val="BBBBCC"/>
                </a:solidFill>
                <a:latin typeface="맑은 고딕"/>
              </a:defRPr>
            </a:pPr>
            <a:r>
              <a:t>사전 정보 없는 외부 공격자 시뮬레이션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" y="3017520"/>
            <a:ext cx="3200400" cy="24622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000" b="1">
                <a:solidFill>
                  <a:srgbClr val="333355"/>
                </a:solidFill>
                <a:latin typeface="Consolas"/>
              </a:defRPr>
            </a:pPr>
            <a:r>
              <a:rPr dirty="0">
                <a:solidFill>
                  <a:schemeClr val="bg1">
                    <a:lumMod val="65000"/>
                  </a:schemeClr>
                </a:solidFill>
              </a:rPr>
              <a:t>STARTING POINT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" y="3291840"/>
            <a:ext cx="32004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100" b="0">
                <a:solidFill>
                  <a:srgbClr val="BBBBCC"/>
                </a:solidFill>
                <a:latin typeface="맑은 고딕"/>
              </a:defRPr>
            </a:pPr>
            <a:r>
              <a:t>Network connection only.</a:t>
            </a:r>
            <a:br/>
            <a:r>
              <a:t>No credentials provided.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" y="3931920"/>
            <a:ext cx="3200400" cy="24622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000" b="1">
                <a:solidFill>
                  <a:srgbClr val="333355"/>
                </a:solidFill>
                <a:latin typeface="Consolas"/>
              </a:defRPr>
            </a:pPr>
            <a:r>
              <a:rPr>
                <a:solidFill>
                  <a:schemeClr val="bg1">
                    <a:lumMod val="65000"/>
                  </a:schemeClr>
                </a:solidFill>
              </a:rPr>
              <a:t>PRIMARY GOAL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0080" y="4206240"/>
            <a:ext cx="32004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100" b="0">
                <a:solidFill>
                  <a:srgbClr val="BBBBCC"/>
                </a:solidFill>
                <a:latin typeface="맑은 고딕"/>
              </a:defRPr>
            </a:pPr>
            <a:r>
              <a:t>진입점, 약한 비밀번호,</a:t>
            </a:r>
            <a:br/>
            <a:r>
              <a:t>잘못된 구성 발견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0080" y="4846320"/>
            <a:ext cx="3200400" cy="24622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000" b="1">
                <a:solidFill>
                  <a:srgbClr val="333355"/>
                </a:solidFill>
                <a:latin typeface="Consolas"/>
              </a:defRPr>
            </a:pPr>
            <a:r>
              <a:rPr>
                <a:solidFill>
                  <a:schemeClr val="bg1">
                    <a:lumMod val="65000"/>
                  </a:schemeClr>
                </a:solidFill>
              </a:rPr>
              <a:t>USE CASE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" y="5120640"/>
            <a:ext cx="32004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100" b="0">
                <a:solidFill>
                  <a:srgbClr val="BBBBCC"/>
                </a:solidFill>
                <a:latin typeface="맑은 고딕"/>
              </a:defRPr>
            </a:pPr>
            <a:r>
              <a:t>기준 보안 평가 (Baseline)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251960" y="1371600"/>
            <a:ext cx="3566160" cy="4754880"/>
          </a:xfrm>
          <a:prstGeom prst="rect">
            <a:avLst/>
          </a:prstGeom>
          <a:solidFill>
            <a:srgbClr val="22223A"/>
          </a:solidFill>
          <a:ln w="12700">
            <a:solidFill>
              <a:srgbClr val="FF8C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4251960" y="1371600"/>
            <a:ext cx="3566160" cy="38100"/>
          </a:xfrm>
          <a:prstGeom prst="rect">
            <a:avLst/>
          </a:prstGeom>
          <a:solidFill>
            <a:srgbClr val="FF8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4434840" y="1554480"/>
            <a:ext cx="32004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  <a:latin typeface="Consolas"/>
              </a:defRPr>
            </a:pPr>
            <a:r>
              <a:t>GRAY BOX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434840" y="1920240"/>
            <a:ext cx="3200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200" b="0">
                <a:solidFill>
                  <a:srgbClr val="FF8C00"/>
                </a:solidFill>
                <a:latin typeface="Consolas"/>
              </a:defRPr>
            </a:pPr>
            <a:r>
              <a:t>"THE INSIDER"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434840" y="2286000"/>
            <a:ext cx="32004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100" b="0">
                <a:solidFill>
                  <a:srgbClr val="BBBBCC"/>
                </a:solidFill>
                <a:latin typeface="맑은 고딕"/>
              </a:defRPr>
            </a:pPr>
            <a:r>
              <a:t>침해된 호스트 또는 악의적 내부자 시뮬레이션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434840" y="3017520"/>
            <a:ext cx="3200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000" b="1">
                <a:solidFill>
                  <a:srgbClr val="FF8C00"/>
                </a:solidFill>
                <a:latin typeface="Consolas"/>
              </a:defRPr>
            </a:pPr>
            <a:r>
              <a:t>STARTING POINT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434840" y="3291840"/>
            <a:ext cx="32004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100" b="0">
                <a:solidFill>
                  <a:srgbClr val="BBBBCC"/>
                </a:solidFill>
                <a:latin typeface="맑은 고딕"/>
              </a:defRPr>
            </a:pPr>
            <a:r>
              <a:rPr dirty="0"/>
              <a:t>Credentials (user/admin)</a:t>
            </a:r>
            <a:br>
              <a:rPr dirty="0"/>
            </a:br>
            <a:r>
              <a:rPr dirty="0" err="1"/>
              <a:t>또는</a:t>
            </a:r>
            <a:r>
              <a:rPr dirty="0"/>
              <a:t> </a:t>
            </a:r>
            <a:r>
              <a:rPr dirty="0" err="1"/>
              <a:t>특정</a:t>
            </a:r>
            <a:r>
              <a:rPr dirty="0"/>
              <a:t> "Patient Zero" </a:t>
            </a:r>
            <a:r>
              <a:rPr dirty="0" err="1"/>
              <a:t>호스트</a:t>
            </a:r>
            <a:endParaRPr dirty="0"/>
          </a:p>
        </p:txBody>
      </p:sp>
      <p:sp>
        <p:nvSpPr>
          <p:cNvPr id="26" name="TextBox 25"/>
          <p:cNvSpPr txBox="1"/>
          <p:nvPr/>
        </p:nvSpPr>
        <p:spPr>
          <a:xfrm>
            <a:off x="4434840" y="3931920"/>
            <a:ext cx="3200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000" b="1">
                <a:solidFill>
                  <a:srgbClr val="FF8C00"/>
                </a:solidFill>
                <a:latin typeface="Consolas"/>
              </a:defRPr>
            </a:pPr>
            <a:r>
              <a:t>PRIMARY GOAL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434840" y="4206240"/>
            <a:ext cx="32004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100" b="0">
                <a:solidFill>
                  <a:srgbClr val="BBBBCC"/>
                </a:solidFill>
                <a:latin typeface="맑은 고딕"/>
              </a:defRPr>
            </a:pPr>
            <a:r>
              <a:t>수평 이동, 권한 상승,</a:t>
            </a:r>
            <a:br/>
            <a:r>
              <a:t>핵심 데이터 접근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434840" y="4846320"/>
            <a:ext cx="3200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000" b="1">
                <a:solidFill>
                  <a:srgbClr val="FF8C00"/>
                </a:solidFill>
                <a:latin typeface="Consolas"/>
              </a:defRPr>
            </a:pPr>
            <a:r>
              <a:t>USE CASE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434840" y="5120640"/>
            <a:ext cx="32004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100" b="0">
                <a:solidFill>
                  <a:srgbClr val="BBBBCC"/>
                </a:solidFill>
                <a:latin typeface="맑은 고딕"/>
              </a:defRPr>
            </a:pPr>
            <a:r>
              <a:t>내부 분리 &amp; 방어 깊이 테스트</a:t>
            </a:r>
          </a:p>
        </p:txBody>
      </p:sp>
      <p:sp>
        <p:nvSpPr>
          <p:cNvPr id="30" name="Rectangle 29"/>
          <p:cNvSpPr/>
          <p:nvPr/>
        </p:nvSpPr>
        <p:spPr>
          <a:xfrm>
            <a:off x="8046720" y="1371600"/>
            <a:ext cx="3566160" cy="4754880"/>
          </a:xfrm>
          <a:prstGeom prst="rect">
            <a:avLst/>
          </a:prstGeom>
          <a:solidFill>
            <a:srgbClr val="22223A"/>
          </a:solidFill>
          <a:ln w="12700">
            <a:solidFill>
              <a:srgbClr val="FF006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Rectangle 30"/>
          <p:cNvSpPr/>
          <p:nvPr/>
        </p:nvSpPr>
        <p:spPr>
          <a:xfrm>
            <a:off x="8046720" y="1371600"/>
            <a:ext cx="3566160" cy="38100"/>
          </a:xfrm>
          <a:prstGeom prst="rect">
            <a:avLst/>
          </a:prstGeom>
          <a:solidFill>
            <a:srgbClr val="FF00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8229600" y="1554480"/>
            <a:ext cx="32004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  <a:latin typeface="Consolas"/>
              </a:defRPr>
            </a:pPr>
            <a:r>
              <a:t>TARGETED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229600" y="1920240"/>
            <a:ext cx="3200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200" b="0">
                <a:solidFill>
                  <a:srgbClr val="FF006E"/>
                </a:solidFill>
                <a:latin typeface="Consolas"/>
              </a:defRPr>
            </a:pPr>
            <a:r>
              <a:t>"THE SNIPER"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229600" y="2286000"/>
            <a:ext cx="32004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100" b="0">
                <a:solidFill>
                  <a:srgbClr val="BBBBCC"/>
                </a:solidFill>
                <a:latin typeface="맑은 고딕"/>
              </a:defRPr>
            </a:pPr>
            <a:r>
              <a:t>특정 취약점 또는 공격 벡터 검증에 집중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229600" y="3017520"/>
            <a:ext cx="3200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000" b="1">
                <a:solidFill>
                  <a:srgbClr val="FF006E"/>
                </a:solidFill>
                <a:latin typeface="Consolas"/>
              </a:defRPr>
            </a:pPr>
            <a:r>
              <a:t>STARTING POINT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229600" y="3291840"/>
            <a:ext cx="32004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100" b="0">
                <a:solidFill>
                  <a:srgbClr val="BBBBCC"/>
                </a:solidFill>
                <a:latin typeface="맑은 고딕"/>
              </a:defRPr>
            </a:pPr>
            <a:r>
              <a:t>특정 CVE (Log4j, PrintNightmare)</a:t>
            </a:r>
            <a:br/>
            <a:r>
              <a:t>또는 공격 기법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229600" y="3931920"/>
            <a:ext cx="3200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000" b="1">
                <a:solidFill>
                  <a:srgbClr val="FF006E"/>
                </a:solidFill>
                <a:latin typeface="Consolas"/>
              </a:defRPr>
            </a:pPr>
            <a:r>
              <a:t>PRIMARY GOAL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229600" y="4206240"/>
            <a:ext cx="32004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100" b="0">
                <a:solidFill>
                  <a:srgbClr val="BBBBCC"/>
                </a:solidFill>
                <a:latin typeface="맑은 고딕"/>
              </a:defRPr>
            </a:pPr>
            <a:r>
              <a:t>특정 패치 효과 검증 또는</a:t>
            </a:r>
            <a:br/>
            <a:r>
              <a:t>특정 익스플로잇 가능 여부 확인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229600" y="4846320"/>
            <a:ext cx="3200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000" b="1">
                <a:solidFill>
                  <a:srgbClr val="FF006E"/>
                </a:solidFill>
                <a:latin typeface="Consolas"/>
              </a:defRPr>
            </a:pPr>
            <a:r>
              <a:t>USE CASE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229600" y="5120640"/>
            <a:ext cx="32004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100" b="0">
                <a:solidFill>
                  <a:srgbClr val="BBBBCC"/>
                </a:solidFill>
                <a:latin typeface="맑은 고딕"/>
              </a:defRPr>
            </a:pPr>
            <a:r>
              <a:t>패치 검증 &amp; 위협 헌팅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3600" b="1">
                <a:solidFill>
                  <a:srgbClr val="00E5FF"/>
                </a:solidFill>
                <a:latin typeface="Consolas"/>
              </a:defRPr>
            </a:pPr>
            <a:r>
              <a:t>Black Box 시나리오 구성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097280"/>
            <a:ext cx="10728655" cy="38100"/>
          </a:xfrm>
          <a:prstGeom prst="rect">
            <a:avLst/>
          </a:prstGeom>
          <a:solidFill>
            <a:srgbClr val="FF00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9601200" y="457200"/>
            <a:ext cx="2286000" cy="411480"/>
          </a:xfrm>
          <a:prstGeom prst="rect">
            <a:avLst/>
          </a:prstGeom>
          <a:solidFill>
            <a:srgbClr val="1A1A2E"/>
          </a:solidFill>
          <a:ln w="12700">
            <a:solidFill>
              <a:srgbClr val="00E5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9601200" y="475488"/>
            <a:ext cx="2286000" cy="4114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200" b="1">
                <a:solidFill>
                  <a:srgbClr val="00E5FF"/>
                </a:solidFill>
                <a:latin typeface="Consolas"/>
              </a:defRPr>
            </a:pPr>
            <a:r>
              <a:t>MODULE 03: BLACK BOX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400800"/>
            <a:ext cx="2743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900" b="0">
                <a:solidFill>
                  <a:srgbClr val="555577"/>
                </a:solidFill>
                <a:latin typeface="Consolas"/>
              </a:defRPr>
            </a:pPr>
            <a:r>
              <a:t>PAGE 07 OF 20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0" y="6400800"/>
            <a:ext cx="3200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defRPr sz="900" b="0">
                <a:solidFill>
                  <a:srgbClr val="555577"/>
                </a:solidFill>
                <a:latin typeface="Consolas"/>
              </a:defRPr>
            </a:pPr>
            <a:r>
              <a:t>CONFIDENTIAL: UNIVERSITY USE ONLY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1371600"/>
            <a:ext cx="5029200" cy="4114800"/>
          </a:xfrm>
          <a:prstGeom prst="rect">
            <a:avLst/>
          </a:prstGeom>
          <a:solidFill>
            <a:srgbClr val="22223A"/>
          </a:solidFill>
          <a:ln w="12700">
            <a:solidFill>
              <a:srgbClr val="3333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914400" y="1463040"/>
            <a:ext cx="2743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600" b="1">
                <a:solidFill>
                  <a:srgbClr val="FFFFFF"/>
                </a:solidFill>
                <a:latin typeface="Consolas"/>
              </a:defRPr>
            </a:pPr>
            <a:r>
              <a:t>ATTACK VECTORS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57600" y="1463040"/>
            <a:ext cx="18288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1">
                <a:solidFill>
                  <a:srgbClr val="00FF88"/>
                </a:solidFill>
                <a:latin typeface="Consolas"/>
              </a:defRPr>
            </a:pPr>
            <a:r>
              <a:t>NO CREDENTIALS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14400" y="2011680"/>
            <a:ext cx="4663440" cy="365760"/>
          </a:xfrm>
          <a:prstGeom prst="rect">
            <a:avLst/>
          </a:prstGeom>
          <a:solidFill>
            <a:srgbClr val="2828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1097280" y="2057400"/>
            <a:ext cx="3200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300" b="0">
                <a:solidFill>
                  <a:srgbClr val="FFFFFF"/>
                </a:solidFill>
                <a:latin typeface="맑은 고딕"/>
              </a:defRPr>
            </a:pPr>
            <a:r>
              <a:t>Network Discovery (ARP/Ping)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0" y="2057400"/>
            <a:ext cx="914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000" b="1">
                <a:solidFill>
                  <a:srgbClr val="00FF88"/>
                </a:solidFill>
                <a:latin typeface="Consolas"/>
              </a:defRPr>
            </a:pPr>
            <a:r>
              <a:t>ENABLED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14400" y="2450592"/>
            <a:ext cx="4663440" cy="365760"/>
          </a:xfrm>
          <a:prstGeom prst="rect">
            <a:avLst/>
          </a:prstGeom>
          <a:solidFill>
            <a:srgbClr val="2828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1097280" y="2496312"/>
            <a:ext cx="3200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300" b="0">
                <a:solidFill>
                  <a:srgbClr val="FFFFFF"/>
                </a:solidFill>
                <a:latin typeface="맑은 고딕"/>
              </a:defRPr>
            </a:pPr>
            <a:r>
              <a:t>Vulnerability Scanning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0" y="2496312"/>
            <a:ext cx="914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000" b="1">
                <a:solidFill>
                  <a:srgbClr val="00FF88"/>
                </a:solidFill>
                <a:latin typeface="Consolas"/>
              </a:defRPr>
            </a:pPr>
            <a:r>
              <a:t>ENABLED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14400" y="2889504"/>
            <a:ext cx="4663440" cy="365760"/>
          </a:xfrm>
          <a:prstGeom prst="rect">
            <a:avLst/>
          </a:prstGeom>
          <a:solidFill>
            <a:srgbClr val="2828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1097280" y="2935224"/>
            <a:ext cx="3200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300" b="0">
                <a:solidFill>
                  <a:srgbClr val="FFFFFF"/>
                </a:solidFill>
                <a:latin typeface="맑은 고딕"/>
              </a:defRPr>
            </a:pPr>
            <a:r>
              <a:t>Sniffing (LLMNR / NBT-NS)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72000" y="2935224"/>
            <a:ext cx="914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000" b="1">
                <a:solidFill>
                  <a:srgbClr val="00FF88"/>
                </a:solidFill>
                <a:latin typeface="Consolas"/>
              </a:defRPr>
            </a:pPr>
            <a:r>
              <a:t>ENABLED</a:t>
            </a:r>
          </a:p>
        </p:txBody>
      </p:sp>
      <p:sp>
        <p:nvSpPr>
          <p:cNvPr id="20" name="Rectangle 19"/>
          <p:cNvSpPr/>
          <p:nvPr/>
        </p:nvSpPr>
        <p:spPr>
          <a:xfrm>
            <a:off x="914400" y="3328416"/>
            <a:ext cx="4663440" cy="365760"/>
          </a:xfrm>
          <a:prstGeom prst="rect">
            <a:avLst/>
          </a:prstGeom>
          <a:solidFill>
            <a:srgbClr val="2828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1097280" y="3374136"/>
            <a:ext cx="3200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300" b="0">
                <a:solidFill>
                  <a:srgbClr val="FFFFFF"/>
                </a:solidFill>
                <a:latin typeface="맑은 고딕"/>
              </a:defRPr>
            </a:pPr>
            <a:r>
              <a:t>Relay Attacks (SMB / HTTP)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572000" y="3374136"/>
            <a:ext cx="914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000" b="1">
                <a:solidFill>
                  <a:srgbClr val="00FF88"/>
                </a:solidFill>
                <a:latin typeface="Consolas"/>
              </a:defRPr>
            </a:pPr>
            <a:r>
              <a:t>ENABLED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14400" y="3767328"/>
            <a:ext cx="4663440" cy="365760"/>
          </a:xfrm>
          <a:prstGeom prst="rect">
            <a:avLst/>
          </a:prstGeom>
          <a:solidFill>
            <a:srgbClr val="2828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1097280" y="3813048"/>
            <a:ext cx="3200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300" b="0">
                <a:solidFill>
                  <a:srgbClr val="FFFFFF"/>
                </a:solidFill>
                <a:latin typeface="맑은 고딕"/>
              </a:defRPr>
            </a:pPr>
            <a:r>
              <a:t>Exploitation (RCE)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572000" y="3813048"/>
            <a:ext cx="914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000" b="1">
                <a:solidFill>
                  <a:srgbClr val="00FF88"/>
                </a:solidFill>
                <a:latin typeface="Consolas"/>
              </a:defRPr>
            </a:pPr>
            <a:r>
              <a:t>ENABLED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14400" y="4206240"/>
            <a:ext cx="4663440" cy="365760"/>
          </a:xfrm>
          <a:prstGeom prst="rect">
            <a:avLst/>
          </a:prstGeom>
          <a:solidFill>
            <a:srgbClr val="2828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1097280" y="4251960"/>
            <a:ext cx="3200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300" b="0">
                <a:solidFill>
                  <a:srgbClr val="666688"/>
                </a:solidFill>
                <a:latin typeface="맑은 고딕"/>
              </a:defRPr>
            </a:pPr>
            <a:r>
              <a:t>Credential Injection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572000" y="4251960"/>
            <a:ext cx="914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000" b="1">
                <a:solidFill>
                  <a:srgbClr val="666688"/>
                </a:solidFill>
                <a:latin typeface="Consolas"/>
              </a:defRPr>
            </a:pPr>
            <a:r>
              <a:t>DISABLED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400800" y="1371600"/>
            <a:ext cx="5029200" cy="4114800"/>
          </a:xfrm>
          <a:prstGeom prst="rect">
            <a:avLst/>
          </a:prstGeom>
          <a:solidFill>
            <a:srgbClr val="22223A"/>
          </a:solidFill>
          <a:ln w="12700">
            <a:solidFill>
              <a:srgbClr val="3333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TextBox 29"/>
          <p:cNvSpPr txBox="1"/>
          <p:nvPr/>
        </p:nvSpPr>
        <p:spPr>
          <a:xfrm>
            <a:off x="6583680" y="1463040"/>
            <a:ext cx="45720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400" b="1">
                <a:solidFill>
                  <a:srgbClr val="FFFFFF"/>
                </a:solidFill>
                <a:latin typeface="Consolas"/>
              </a:defRPr>
            </a:pPr>
            <a:r>
              <a:t>OPERATIONAL PARAMETERS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675120" y="2011680"/>
            <a:ext cx="4572000" cy="1828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000" b="1">
                <a:solidFill>
                  <a:srgbClr val="8888AA"/>
                </a:solidFill>
                <a:latin typeface="Consolas"/>
              </a:defRPr>
            </a:pPr>
            <a:r>
              <a:t>TARGET SCOPE (CIDR)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675120" y="2240280"/>
            <a:ext cx="45720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400" b="0">
                <a:solidFill>
                  <a:srgbClr val="FFFFFF"/>
                </a:solidFill>
                <a:latin typeface="Consolas"/>
              </a:defRPr>
            </a:pPr>
            <a:r>
              <a:t>192.168.10.0/24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675120" y="2514600"/>
            <a:ext cx="4572000" cy="1828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000" b="1">
                <a:solidFill>
                  <a:srgbClr val="8888AA"/>
                </a:solidFill>
                <a:latin typeface="Consolas"/>
              </a:defRPr>
            </a:pPr>
            <a:r>
              <a:t>STEALTH PROFILE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675120" y="2743200"/>
            <a:ext cx="45720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400" b="0">
                <a:solidFill>
                  <a:srgbClr val="FFFFFF"/>
                </a:solidFill>
                <a:latin typeface="Consolas"/>
              </a:defRPr>
            </a:pPr>
            <a:r>
              <a:t>Balanced — Standard Noise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675120" y="3017520"/>
            <a:ext cx="4572000" cy="1828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000" b="1">
                <a:solidFill>
                  <a:srgbClr val="8888AA"/>
                </a:solidFill>
                <a:latin typeface="Consolas"/>
              </a:defRPr>
            </a:pPr>
            <a:r>
              <a:t>APPROVAL POLICY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675120" y="3246120"/>
            <a:ext cx="45720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400" b="0">
                <a:solidFill>
                  <a:srgbClr val="FFFFFF"/>
                </a:solidFill>
                <a:latin typeface="Consolas"/>
              </a:defRPr>
            </a:pPr>
            <a:r>
              <a:t>High Impact Actions → ASK USER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675120" y="3520440"/>
            <a:ext cx="4572000" cy="1828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000" b="1">
                <a:solidFill>
                  <a:srgbClr val="8888AA"/>
                </a:solidFill>
                <a:latin typeface="Consolas"/>
              </a:defRPr>
            </a:pPr>
            <a:r>
              <a:t>DURATION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675120" y="3749040"/>
            <a:ext cx="45720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400" b="0">
                <a:solidFill>
                  <a:srgbClr val="FFFFFF"/>
                </a:solidFill>
                <a:latin typeface="Consolas"/>
              </a:defRPr>
            </a:pPr>
            <a:r>
              <a:t>4 hours (auto-extend available)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675120" y="4023360"/>
            <a:ext cx="4572000" cy="1828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000" b="1">
                <a:solidFill>
                  <a:srgbClr val="8888AA"/>
                </a:solidFill>
                <a:latin typeface="Consolas"/>
              </a:defRPr>
            </a:pPr>
            <a:r>
              <a:t>RESCANNING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675120" y="4251960"/>
            <a:ext cx="45720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400" b="0">
                <a:solidFill>
                  <a:srgbClr val="FFFFFF"/>
                </a:solidFill>
                <a:latin typeface="Consolas"/>
              </a:defRPr>
            </a:pPr>
            <a:r>
              <a:t>Automatic every 30 min</a:t>
            </a:r>
          </a:p>
        </p:txBody>
      </p:sp>
      <p:sp>
        <p:nvSpPr>
          <p:cNvPr id="41" name="Rectangle 40"/>
          <p:cNvSpPr/>
          <p:nvPr/>
        </p:nvSpPr>
        <p:spPr>
          <a:xfrm>
            <a:off x="731520" y="5760720"/>
            <a:ext cx="10698480" cy="548640"/>
          </a:xfrm>
          <a:prstGeom prst="rect">
            <a:avLst/>
          </a:prstGeom>
          <a:solidFill>
            <a:srgbClr val="152A3A"/>
          </a:solidFill>
          <a:ln w="19050">
            <a:solidFill>
              <a:srgbClr val="00E5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2" name="Rectangle 41"/>
          <p:cNvSpPr/>
          <p:nvPr/>
        </p:nvSpPr>
        <p:spPr>
          <a:xfrm>
            <a:off x="731520" y="5760720"/>
            <a:ext cx="50800" cy="548640"/>
          </a:xfrm>
          <a:prstGeom prst="rect">
            <a:avLst/>
          </a:prstGeom>
          <a:solidFill>
            <a:srgbClr val="00E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3" name="TextBox 42"/>
          <p:cNvSpPr txBox="1"/>
          <p:nvPr/>
        </p:nvSpPr>
        <p:spPr>
          <a:xfrm>
            <a:off x="868680" y="5896540"/>
            <a:ext cx="10424160" cy="276999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defRPr sz="1200" b="1">
                <a:solidFill>
                  <a:srgbClr val="FFFFFF"/>
                </a:solidFill>
                <a:latin typeface="Consolas"/>
              </a:defRPr>
            </a:pPr>
            <a:r>
              <a:t>🎯 ZERO KNOWLEDGE: Black Box에서 Pentera는 자격증명 없이 시작 — 외부 공격자 또는 Rogue 장치를 시뮬레이션.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3600" b="1">
                <a:solidFill>
                  <a:srgbClr val="00E5FF"/>
                </a:solidFill>
                <a:latin typeface="Consolas"/>
              </a:defRPr>
            </a:pPr>
            <a:r>
              <a:t>Gray Box (What-If) 테스트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097280"/>
            <a:ext cx="10728655" cy="38100"/>
          </a:xfrm>
          <a:prstGeom prst="rect">
            <a:avLst/>
          </a:prstGeom>
          <a:solidFill>
            <a:srgbClr val="FF00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9601200" y="457200"/>
            <a:ext cx="2286000" cy="411480"/>
          </a:xfrm>
          <a:prstGeom prst="rect">
            <a:avLst/>
          </a:prstGeom>
          <a:solidFill>
            <a:srgbClr val="1A1A2E"/>
          </a:solidFill>
          <a:ln w="12700">
            <a:solidFill>
              <a:srgbClr val="00E5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9601200" y="475488"/>
            <a:ext cx="2286000" cy="4114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200" b="1">
                <a:solidFill>
                  <a:srgbClr val="00E5FF"/>
                </a:solidFill>
                <a:latin typeface="Consolas"/>
              </a:defRPr>
            </a:pPr>
            <a:r>
              <a:t>MODULE 03: GRAY BOX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400800"/>
            <a:ext cx="2743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900" b="0">
                <a:solidFill>
                  <a:srgbClr val="555577"/>
                </a:solidFill>
                <a:latin typeface="Consolas"/>
              </a:defRPr>
            </a:pPr>
            <a:r>
              <a:t>PAGE 08 OF 20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0" y="6400800"/>
            <a:ext cx="3200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defRPr sz="900" b="0">
                <a:solidFill>
                  <a:srgbClr val="555577"/>
                </a:solidFill>
                <a:latin typeface="Consolas"/>
              </a:defRPr>
            </a:pPr>
            <a:r>
              <a:t>CONFIDENTIAL: UNIVERSITY USE ONLY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1371600"/>
            <a:ext cx="5029200" cy="2286000"/>
          </a:xfrm>
          <a:prstGeom prst="rect">
            <a:avLst/>
          </a:prstGeom>
          <a:solidFill>
            <a:srgbClr val="22223A"/>
          </a:solidFill>
          <a:ln w="12700">
            <a:solidFill>
              <a:srgbClr val="FF8C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914400" y="1463040"/>
            <a:ext cx="45720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2000" b="1">
                <a:solidFill>
                  <a:srgbClr val="FFFFFF"/>
                </a:solidFill>
                <a:latin typeface="Consolas"/>
              </a:defRPr>
            </a:pPr>
            <a:r>
              <a:t>⚡ Assumed Breach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2011680"/>
            <a:ext cx="4572000" cy="1371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400" b="0">
                <a:solidFill>
                  <a:srgbClr val="BBBBCC"/>
                </a:solidFill>
                <a:latin typeface="맑은 고딕"/>
              </a:defRPr>
            </a:pPr>
            <a:r>
              <a:t>초기 경계 침투를 건너뛰고 공격자가 이미</a:t>
            </a:r>
            <a:br/>
            <a:r>
              <a:t>내부 접근을 확보했다고 가정하는 방법론.</a:t>
            </a:r>
            <a:br/>
            <a:br/>
            <a:r>
              <a:t>목표: 내부 분리, 수평 이동 방어,</a:t>
            </a:r>
            <a:br/>
            <a:r>
              <a:t>사후 침투 탐지 능력 검증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1371600"/>
            <a:ext cx="5029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400" b="1">
                <a:solidFill>
                  <a:srgbClr val="FF8C00"/>
                </a:solidFill>
                <a:latin typeface="Consolas"/>
              </a:defRPr>
            </a:pPr>
            <a:r>
              <a:t>COMMON "WHAT-IF" SCENARIOS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400800" y="1828800"/>
            <a:ext cx="5029200" cy="914400"/>
          </a:xfrm>
          <a:prstGeom prst="rect">
            <a:avLst/>
          </a:prstGeom>
          <a:solidFill>
            <a:srgbClr val="2A2215"/>
          </a:solidFill>
          <a:ln w="12700">
            <a:solidFill>
              <a:srgbClr val="FF8C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6583680" y="1901952"/>
            <a:ext cx="45720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1">
                <a:solidFill>
                  <a:srgbClr val="FF8C00"/>
                </a:solidFill>
                <a:latin typeface="Consolas"/>
              </a:defRPr>
            </a:pPr>
            <a:r>
              <a:t>MALICIOUS INSIDER / ROGUE DEVICE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583680" y="2194560"/>
            <a:ext cx="45720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100" b="0">
                <a:solidFill>
                  <a:srgbClr val="BBBBCC"/>
                </a:solidFill>
                <a:latin typeface="맑은 고딕"/>
              </a:defRPr>
            </a:pPr>
            <a:r>
              <a:t>회의실 또는 개방 네트워크 포트에</a:t>
            </a:r>
            <a:br/>
            <a:r>
              <a:t>노트북을 물리적으로 연결한 공격자 시뮬레이션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400800" y="2880360"/>
            <a:ext cx="5029200" cy="914400"/>
          </a:xfrm>
          <a:prstGeom prst="rect">
            <a:avLst/>
          </a:prstGeom>
          <a:solidFill>
            <a:srgbClr val="2A2215"/>
          </a:solidFill>
          <a:ln w="12700">
            <a:solidFill>
              <a:srgbClr val="FF8C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6583680" y="2953512"/>
            <a:ext cx="45720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1">
                <a:solidFill>
                  <a:srgbClr val="FF8C00"/>
                </a:solidFill>
                <a:latin typeface="Consolas"/>
              </a:defRPr>
            </a:pPr>
            <a:r>
              <a:t>PHISHING VICTIM (COMPROMISED HOST)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583680" y="3246120"/>
            <a:ext cx="45720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100" b="0">
                <a:solidFill>
                  <a:srgbClr val="BBBBCC"/>
                </a:solidFill>
                <a:latin typeface="맑은 고딕"/>
              </a:defRPr>
            </a:pPr>
            <a:r>
              <a:rPr dirty="0" err="1"/>
              <a:t>멀웨어나</a:t>
            </a:r>
            <a:r>
              <a:rPr dirty="0"/>
              <a:t> </a:t>
            </a:r>
            <a:r>
              <a:rPr dirty="0" err="1"/>
              <a:t>피싱</a:t>
            </a:r>
            <a:r>
              <a:rPr dirty="0"/>
              <a:t> </a:t>
            </a:r>
            <a:r>
              <a:rPr dirty="0" err="1"/>
              <a:t>링크로</a:t>
            </a:r>
            <a:r>
              <a:rPr dirty="0"/>
              <a:t> </a:t>
            </a:r>
            <a:r>
              <a:rPr dirty="0" err="1"/>
              <a:t>감염된</a:t>
            </a:r>
            <a:br>
              <a:rPr dirty="0"/>
            </a:br>
            <a:r>
              <a:rPr dirty="0" err="1"/>
              <a:t>일반</a:t>
            </a:r>
            <a:r>
              <a:rPr dirty="0"/>
              <a:t> </a:t>
            </a:r>
            <a:r>
              <a:rPr dirty="0" err="1"/>
              <a:t>사용자</a:t>
            </a:r>
            <a:r>
              <a:rPr dirty="0"/>
              <a:t> </a:t>
            </a:r>
            <a:r>
              <a:rPr dirty="0" err="1"/>
              <a:t>워크스테이션</a:t>
            </a:r>
            <a:r>
              <a:rPr dirty="0"/>
              <a:t> </a:t>
            </a:r>
            <a:r>
              <a:rPr dirty="0" err="1"/>
              <a:t>시뮬레이션</a:t>
            </a:r>
            <a:endParaRPr dirty="0"/>
          </a:p>
        </p:txBody>
      </p:sp>
      <p:sp>
        <p:nvSpPr>
          <p:cNvPr id="18" name="Rectangle 17"/>
          <p:cNvSpPr/>
          <p:nvPr/>
        </p:nvSpPr>
        <p:spPr>
          <a:xfrm>
            <a:off x="6400800" y="3931920"/>
            <a:ext cx="5029200" cy="914400"/>
          </a:xfrm>
          <a:prstGeom prst="rect">
            <a:avLst/>
          </a:prstGeom>
          <a:solidFill>
            <a:srgbClr val="2A2215"/>
          </a:solidFill>
          <a:ln w="12700">
            <a:solidFill>
              <a:srgbClr val="FF8C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6583680" y="4005072"/>
            <a:ext cx="45720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1">
                <a:solidFill>
                  <a:srgbClr val="FF8C00"/>
                </a:solidFill>
                <a:latin typeface="Consolas"/>
              </a:defRPr>
            </a:pPr>
            <a:r>
              <a:t>CREDENTIAL LEAK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583680" y="4297680"/>
            <a:ext cx="45720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100" b="0">
                <a:solidFill>
                  <a:srgbClr val="BBBBCC"/>
                </a:solidFill>
                <a:latin typeface="맑은 고딕"/>
              </a:defRPr>
            </a:pPr>
            <a:r>
              <a:rPr dirty="0" err="1"/>
              <a:t>다크웹에서</a:t>
            </a:r>
            <a:r>
              <a:rPr dirty="0"/>
              <a:t> </a:t>
            </a:r>
            <a:r>
              <a:rPr dirty="0" err="1"/>
              <a:t>유효한</a:t>
            </a:r>
            <a:r>
              <a:rPr dirty="0"/>
              <a:t> AD </a:t>
            </a:r>
            <a:r>
              <a:rPr dirty="0" err="1"/>
              <a:t>자격증명을</a:t>
            </a:r>
            <a:br>
              <a:rPr dirty="0"/>
            </a:br>
            <a:r>
              <a:rPr dirty="0" err="1"/>
              <a:t>구매한</a:t>
            </a:r>
            <a:r>
              <a:rPr dirty="0"/>
              <a:t> </a:t>
            </a:r>
            <a:r>
              <a:rPr dirty="0" err="1"/>
              <a:t>공격자</a:t>
            </a:r>
            <a:r>
              <a:rPr dirty="0"/>
              <a:t> </a:t>
            </a:r>
            <a:r>
              <a:rPr dirty="0" err="1"/>
              <a:t>시뮬레이션</a:t>
            </a:r>
            <a:endParaRPr dirty="0"/>
          </a:p>
        </p:txBody>
      </p:sp>
      <p:sp>
        <p:nvSpPr>
          <p:cNvPr id="21" name="Rectangle 20"/>
          <p:cNvSpPr/>
          <p:nvPr/>
        </p:nvSpPr>
        <p:spPr>
          <a:xfrm>
            <a:off x="731520" y="5760720"/>
            <a:ext cx="10698480" cy="548640"/>
          </a:xfrm>
          <a:prstGeom prst="rect">
            <a:avLst/>
          </a:prstGeom>
          <a:solidFill>
            <a:srgbClr val="2A2215"/>
          </a:solidFill>
          <a:ln w="19050">
            <a:solidFill>
              <a:srgbClr val="FF8C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ectangle 21"/>
          <p:cNvSpPr/>
          <p:nvPr/>
        </p:nvSpPr>
        <p:spPr>
          <a:xfrm>
            <a:off x="731520" y="5760720"/>
            <a:ext cx="50800" cy="548640"/>
          </a:xfrm>
          <a:prstGeom prst="rect">
            <a:avLst/>
          </a:prstGeom>
          <a:solidFill>
            <a:srgbClr val="FF8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868680" y="5896540"/>
            <a:ext cx="10424160" cy="276999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defRPr sz="1200" b="1">
                <a:solidFill>
                  <a:srgbClr val="FFFFFF"/>
                </a:solidFill>
                <a:latin typeface="Consolas"/>
              </a:defRPr>
            </a:pPr>
            <a:r>
              <a:t>⚡ EFFICIENCY: Gray Box는 킬 체인의 최고 위험 단계 — 수평 이동과 데이터 유출에 직접 집중합니다.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1513</Words>
  <Application>Microsoft Macintosh PowerPoint</Application>
  <PresentationFormat>와이드스크린</PresentationFormat>
  <Paragraphs>272</Paragraphs>
  <Slides>13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수민 주</cp:lastModifiedBy>
  <cp:revision>4</cp:revision>
  <cp:lastPrinted>2026-03-23T09:21:54Z</cp:lastPrinted>
  <dcterms:created xsi:type="dcterms:W3CDTF">2013-01-27T09:14:16Z</dcterms:created>
  <dcterms:modified xsi:type="dcterms:W3CDTF">2026-03-23T10:11:58Z</dcterms:modified>
  <cp:category/>
</cp:coreProperties>
</file>