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9"/>
    <p:restoredTop sz="94694"/>
  </p:normalViewPr>
  <p:slideViewPr>
    <p:cSldViewPr snapToGrid="0" snapToObjects="1">
      <p:cViewPr>
        <p:scale>
          <a:sx n="173" d="100"/>
          <a:sy n="173" d="100"/>
        </p:scale>
        <p:origin x="816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1371600" y="2286000"/>
            <a:ext cx="73152" cy="16459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645920" y="137160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3E3E"/>
                </a:solidFill>
                <a:latin typeface="맑은 고딕"/>
              </a:defRPr>
            </a:pPr>
            <a:r>
              <a:rPr dirty="0"/>
              <a:t>WEEK 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5920" y="2286000"/>
            <a:ext cx="7315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맑은 고딕"/>
              </a:defRPr>
            </a:pPr>
            <a:r>
              <a:rPr dirty="0" err="1"/>
              <a:t>침투</a:t>
            </a:r>
            <a:r>
              <a:rPr dirty="0"/>
              <a:t> </a:t>
            </a:r>
            <a:r>
              <a:rPr dirty="0" err="1"/>
              <a:t>테스트란</a:t>
            </a:r>
            <a:r>
              <a:rPr dirty="0"/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31089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00D4FF"/>
                </a:solidFill>
                <a:latin typeface="맑은 고딕"/>
              </a:defRPr>
            </a:pPr>
            <a:r>
              <a:rPr dirty="0"/>
              <a:t>What is a Penetration Test?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309360"/>
            <a:ext cx="12191695" cy="548640"/>
          </a:xfrm>
          <a:prstGeom prst="rect">
            <a:avLst/>
          </a:prstGeom>
          <a:solidFill>
            <a:srgbClr val="1212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371600" y="63550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8888"/>
                </a:solidFill>
                <a:latin typeface="맑은 고딕"/>
              </a:defRPr>
            </a:pPr>
            <a:r>
              <a:t>Pentera Seminar Series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63550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88888"/>
                </a:solidFill>
                <a:latin typeface="맑은 고딕"/>
              </a:defRPr>
            </a:pPr>
            <a:r>
              <a:t>HUB | NGMS Lab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0" y="635508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888888"/>
                </a:solidFill>
                <a:latin typeface="맑은 고딕"/>
              </a:defRPr>
            </a:pPr>
            <a:r>
              <a:t>Presenter: Sumin Joo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1371600" y="2560320"/>
            <a:ext cx="73152" cy="18288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828800" y="256032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맑은 고딕"/>
              </a:defRPr>
            </a:pPr>
            <a:r>
              <a:t>Thank 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474720"/>
            <a:ext cx="8686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00D4FF"/>
                </a:solidFill>
                <a:latin typeface="맑은 고딕"/>
              </a:defRPr>
            </a:pPr>
            <a:r>
              <a:t>Q &amp; 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75488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맑은 고딕"/>
              </a:defRPr>
            </a:pPr>
            <a:r>
              <a:t>Pentera Seminar Series  |  Week 01  |  HUB  |  NGMS Lab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맑은 고딕"/>
              </a:defRPr>
            </a:pPr>
            <a:r>
              <a:t>Today's Agenda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1828800" cy="36576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14400" y="1645920"/>
            <a:ext cx="10332720" cy="86868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1280160" y="1810512"/>
            <a:ext cx="548640" cy="548640"/>
          </a:xfrm>
          <a:prstGeom prst="ellipse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맑은 고딕"/>
              </a:defRPr>
            </a:pPr>
            <a:r>
              <a:rPr sz="1200" dirty="0"/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3120" y="173736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맑은 고딕"/>
              </a:defRPr>
            </a:pPr>
            <a:r>
              <a:t>모의해킹이란?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03120" y="210312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BBBBB"/>
                </a:solidFill>
                <a:latin typeface="맑은 고딕"/>
              </a:defRPr>
            </a:pPr>
            <a:r>
              <a:t>Penetration Testing의 정의와 필요성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2743200"/>
            <a:ext cx="10332720" cy="86868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1280160" y="2907792"/>
            <a:ext cx="548640" cy="548640"/>
          </a:xfrm>
          <a:prstGeom prst="ellipse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맑은 고딕"/>
              </a:defRPr>
            </a:pPr>
            <a:r>
              <a:rPr sz="1200"/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03120" y="283464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맑은 고딕"/>
              </a:defRPr>
            </a:pPr>
            <a:r>
              <a:t>취약점 vs. 익스플로잇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03120" y="32004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BBBBB"/>
                </a:solidFill>
                <a:latin typeface="맑은 고딕"/>
              </a:defRPr>
            </a:pPr>
            <a:r>
              <a:t>"발견"과 "증명"의 차이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3840480"/>
            <a:ext cx="10332720" cy="86868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1280160" y="4005072"/>
            <a:ext cx="548640" cy="548640"/>
          </a:xfrm>
          <a:prstGeom prst="ellipse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맑은 고딕"/>
              </a:defRPr>
            </a:pPr>
            <a:r>
              <a:rPr sz="1200"/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3120" y="393192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맑은 고딕"/>
              </a:defRPr>
            </a:pPr>
            <a:r>
              <a:t>CVSS 스코어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03120" y="429768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BBBBB"/>
                </a:solidFill>
                <a:latin typeface="맑은 고딕"/>
              </a:defRPr>
            </a:pPr>
            <a:r>
              <a:t>취약점 심각도 국제 표준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14400" y="4937759"/>
            <a:ext cx="10332720" cy="86868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1280160" y="5102351"/>
            <a:ext cx="548640" cy="548640"/>
          </a:xfrm>
          <a:prstGeom prst="ellipse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맑은 고딕"/>
              </a:defRPr>
            </a:pPr>
            <a:r>
              <a:rPr sz="1200"/>
              <a:t>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03120" y="5029199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맑은 고딕"/>
              </a:defRPr>
            </a:pPr>
            <a:r>
              <a:t>Kill Chain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03120" y="5394959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BBBBB"/>
                </a:solidFill>
                <a:latin typeface="맑은 고딕"/>
              </a:defRPr>
            </a:pPr>
            <a:r>
              <a:t>공격자의 단계별 침투 과정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맑은 고딕"/>
              </a:defRPr>
            </a:pPr>
            <a:r>
              <a:rPr dirty="0" err="1"/>
              <a:t>모의해킹</a:t>
            </a:r>
            <a:r>
              <a:rPr dirty="0"/>
              <a:t>(Penetration Testing)</a:t>
            </a:r>
            <a:r>
              <a:rPr dirty="0" err="1"/>
              <a:t>이란</a:t>
            </a:r>
            <a:r>
              <a:rPr dirty="0"/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2743200" cy="36576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14400" y="1463040"/>
            <a:ext cx="10332720" cy="91440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051560" y="1554480"/>
            <a:ext cx="73152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371600" y="1720185"/>
            <a:ext cx="9601200" cy="4001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2000" b="0">
                <a:solidFill>
                  <a:srgbClr val="FFFFFF"/>
                </a:solidFill>
                <a:latin typeface="맑은 고딕"/>
              </a:defRPr>
            </a:pPr>
            <a:r>
              <a:rPr dirty="0"/>
              <a:t>"</a:t>
            </a:r>
            <a:r>
              <a:rPr dirty="0" err="1"/>
              <a:t>허가받은</a:t>
            </a:r>
            <a:r>
              <a:rPr dirty="0"/>
              <a:t> </a:t>
            </a:r>
            <a:r>
              <a:rPr dirty="0" err="1"/>
              <a:t>해킹</a:t>
            </a:r>
            <a:r>
              <a:rPr dirty="0"/>
              <a:t>" — </a:t>
            </a:r>
            <a:r>
              <a:rPr dirty="0" err="1"/>
              <a:t>조직의</a:t>
            </a:r>
            <a:r>
              <a:rPr dirty="0"/>
              <a:t> </a:t>
            </a:r>
            <a:r>
              <a:rPr dirty="0" err="1"/>
              <a:t>보안</a:t>
            </a:r>
            <a:r>
              <a:rPr dirty="0"/>
              <a:t> </a:t>
            </a:r>
            <a:r>
              <a:rPr dirty="0" err="1"/>
              <a:t>상태를</a:t>
            </a:r>
            <a:r>
              <a:rPr dirty="0"/>
              <a:t> </a:t>
            </a:r>
            <a:r>
              <a:rPr dirty="0" err="1"/>
              <a:t>실제</a:t>
            </a:r>
            <a:r>
              <a:rPr dirty="0"/>
              <a:t> </a:t>
            </a:r>
            <a:r>
              <a:rPr dirty="0" err="1"/>
              <a:t>공격자의</a:t>
            </a:r>
            <a:r>
              <a:rPr dirty="0"/>
              <a:t> </a:t>
            </a:r>
            <a:r>
              <a:rPr dirty="0" err="1"/>
              <a:t>관점에서</a:t>
            </a:r>
            <a:r>
              <a:rPr dirty="0"/>
              <a:t> </a:t>
            </a:r>
            <a:r>
              <a:rPr dirty="0" err="1"/>
              <a:t>검증하는</a:t>
            </a:r>
            <a:r>
              <a:rPr dirty="0"/>
              <a:t> </a:t>
            </a:r>
            <a:r>
              <a:rPr dirty="0" err="1"/>
              <a:t>행위</a:t>
            </a:r>
            <a:endParaRPr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7432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00D4FF"/>
                </a:solidFill>
                <a:latin typeface="맑은 고딕"/>
              </a:defRPr>
            </a:pPr>
            <a:r>
              <a:t>왜 필요한가?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200400"/>
            <a:ext cx="521208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실제</a:t>
            </a:r>
            <a:r>
              <a:rPr dirty="0"/>
              <a:t> </a:t>
            </a:r>
            <a:r>
              <a:rPr dirty="0" err="1"/>
              <a:t>공격</a:t>
            </a:r>
            <a:r>
              <a:rPr dirty="0"/>
              <a:t> </a:t>
            </a:r>
            <a:r>
              <a:rPr dirty="0" err="1"/>
              <a:t>기법으로</a:t>
            </a:r>
            <a:r>
              <a:rPr dirty="0"/>
              <a:t> </a:t>
            </a:r>
            <a:r>
              <a:rPr dirty="0" err="1"/>
              <a:t>보안</a:t>
            </a:r>
            <a:r>
              <a:rPr dirty="0"/>
              <a:t> </a:t>
            </a:r>
            <a:r>
              <a:rPr dirty="0" err="1"/>
              <a:t>체계의</a:t>
            </a:r>
            <a:r>
              <a:rPr dirty="0"/>
              <a:t> </a:t>
            </a:r>
            <a:r>
              <a:rPr dirty="0" err="1"/>
              <a:t>실효성을</a:t>
            </a:r>
            <a:r>
              <a:rPr dirty="0"/>
              <a:t> </a:t>
            </a:r>
            <a:r>
              <a:rPr dirty="0" err="1"/>
              <a:t>검증</a:t>
            </a:r>
            <a:endParaRPr dirty="0"/>
          </a:p>
          <a:p>
            <a:pPr>
              <a:spcAft>
                <a:spcPts val="800"/>
              </a:spcAft>
              <a:defRPr sz="15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이론적</a:t>
            </a:r>
            <a:r>
              <a:rPr dirty="0"/>
              <a:t> </a:t>
            </a:r>
            <a:r>
              <a:rPr dirty="0" err="1"/>
              <a:t>위험이</a:t>
            </a:r>
            <a:r>
              <a:rPr dirty="0"/>
              <a:t> </a:t>
            </a:r>
            <a:r>
              <a:rPr dirty="0" err="1"/>
              <a:t>아닌</a:t>
            </a:r>
            <a:r>
              <a:rPr dirty="0"/>
              <a:t>, </a:t>
            </a:r>
            <a:r>
              <a:rPr dirty="0" err="1"/>
              <a:t>실제로</a:t>
            </a:r>
            <a:r>
              <a:rPr dirty="0"/>
              <a:t> </a:t>
            </a:r>
            <a:r>
              <a:rPr dirty="0" err="1"/>
              <a:t>악용</a:t>
            </a:r>
            <a:r>
              <a:rPr dirty="0"/>
              <a:t> </a:t>
            </a:r>
            <a:r>
              <a:rPr dirty="0" err="1"/>
              <a:t>가능한</a:t>
            </a:r>
            <a:r>
              <a:rPr dirty="0"/>
              <a:t> </a:t>
            </a:r>
            <a:r>
              <a:rPr dirty="0" err="1"/>
              <a:t>취약점</a:t>
            </a:r>
            <a:r>
              <a:rPr dirty="0"/>
              <a:t> </a:t>
            </a:r>
            <a:r>
              <a:rPr dirty="0" err="1"/>
              <a:t>식별</a:t>
            </a:r>
            <a:endParaRPr dirty="0"/>
          </a:p>
          <a:p>
            <a:pPr>
              <a:spcAft>
                <a:spcPts val="800"/>
              </a:spcAft>
              <a:defRPr sz="15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보안</a:t>
            </a:r>
            <a:r>
              <a:rPr dirty="0"/>
              <a:t> </a:t>
            </a:r>
            <a:r>
              <a:rPr dirty="0" err="1"/>
              <a:t>투자의</a:t>
            </a:r>
            <a:r>
              <a:rPr dirty="0"/>
              <a:t> </a:t>
            </a:r>
            <a:r>
              <a:rPr dirty="0" err="1"/>
              <a:t>효과를</a:t>
            </a:r>
            <a:r>
              <a:rPr dirty="0"/>
              <a:t> </a:t>
            </a:r>
            <a:r>
              <a:rPr dirty="0" err="1"/>
              <a:t>객관적으로</a:t>
            </a:r>
            <a:r>
              <a:rPr dirty="0"/>
              <a:t> </a:t>
            </a:r>
            <a:r>
              <a:rPr dirty="0" err="1"/>
              <a:t>측정</a:t>
            </a:r>
            <a:endParaRPr dirty="0"/>
          </a:p>
          <a:p>
            <a:pPr>
              <a:spcAft>
                <a:spcPts val="800"/>
              </a:spcAft>
              <a:defRPr sz="15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컴플라이언스</a:t>
            </a:r>
            <a:r>
              <a:rPr dirty="0"/>
              <a:t> </a:t>
            </a:r>
            <a:r>
              <a:rPr dirty="0" err="1"/>
              <a:t>및</a:t>
            </a:r>
            <a:r>
              <a:rPr dirty="0"/>
              <a:t> </a:t>
            </a:r>
            <a:r>
              <a:rPr dirty="0" err="1"/>
              <a:t>규제</a:t>
            </a:r>
            <a:r>
              <a:rPr dirty="0"/>
              <a:t> </a:t>
            </a:r>
            <a:r>
              <a:rPr dirty="0" err="1"/>
              <a:t>요구사항</a:t>
            </a:r>
            <a:r>
              <a:rPr dirty="0"/>
              <a:t> </a:t>
            </a:r>
            <a:r>
              <a:rPr dirty="0" err="1"/>
              <a:t>충족</a:t>
            </a:r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6309360" y="2743200"/>
            <a:ext cx="475488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0D4FF"/>
                </a:solidFill>
                <a:latin typeface="맑은 고딕"/>
              </a:defRPr>
            </a:pPr>
            <a:r>
              <a:rPr dirty="0" err="1"/>
              <a:t>취약점</a:t>
            </a:r>
            <a:r>
              <a:rPr dirty="0"/>
              <a:t> </a:t>
            </a:r>
            <a:r>
              <a:rPr dirty="0" err="1"/>
              <a:t>스캐닝</a:t>
            </a:r>
            <a:r>
              <a:rPr lang="ko-KR" altLang="en-US" dirty="0"/>
              <a:t>  </a:t>
            </a:r>
            <a:r>
              <a:rPr dirty="0"/>
              <a:t> vs</a:t>
            </a:r>
            <a:r>
              <a:rPr lang="ko-KR" altLang="en-US" dirty="0"/>
              <a:t>   </a:t>
            </a:r>
            <a:r>
              <a:rPr dirty="0" err="1"/>
              <a:t>침투</a:t>
            </a:r>
            <a:r>
              <a:rPr dirty="0"/>
              <a:t> </a:t>
            </a:r>
            <a:r>
              <a:rPr dirty="0" err="1"/>
              <a:t>테스트</a:t>
            </a:r>
            <a:endParaRPr dirty="0"/>
          </a:p>
        </p:txBody>
      </p:sp>
      <p:sp>
        <p:nvSpPr>
          <p:cNvPr id="11" name="Rounded Rectangle 10"/>
          <p:cNvSpPr/>
          <p:nvPr/>
        </p:nvSpPr>
        <p:spPr>
          <a:xfrm>
            <a:off x="6400800" y="3200400"/>
            <a:ext cx="2286000" cy="256032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583680" y="3291840"/>
            <a:ext cx="20116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8C00"/>
                </a:solidFill>
                <a:latin typeface="맑은 고딕"/>
              </a:defRPr>
            </a:pPr>
            <a:r>
              <a:rPr dirty="0" err="1"/>
              <a:t>취약점</a:t>
            </a:r>
            <a:r>
              <a:rPr dirty="0"/>
              <a:t> </a:t>
            </a:r>
            <a:r>
              <a:rPr dirty="0" err="1"/>
              <a:t>스캐닝</a:t>
            </a:r>
            <a:endParaRPr dirty="0"/>
          </a:p>
        </p:txBody>
      </p:sp>
      <p:sp>
        <p:nvSpPr>
          <p:cNvPr id="13" name="TextBox 12"/>
          <p:cNvSpPr txBox="1"/>
          <p:nvPr/>
        </p:nvSpPr>
        <p:spPr>
          <a:xfrm>
            <a:off x="6583680" y="3749039"/>
            <a:ext cx="2011680" cy="1123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 sz="1300">
                <a:solidFill>
                  <a:srgbClr val="BBBBBB"/>
                </a:solidFill>
                <a:latin typeface="맑은 고딕"/>
              </a:defRPr>
            </a:pPr>
            <a:r>
              <a:rPr dirty="0" err="1"/>
              <a:t>알려진</a:t>
            </a:r>
            <a:r>
              <a:rPr dirty="0"/>
              <a:t> </a:t>
            </a:r>
            <a:r>
              <a:rPr dirty="0" err="1"/>
              <a:t>취약점</a:t>
            </a:r>
            <a:r>
              <a:rPr dirty="0"/>
              <a:t> </a:t>
            </a:r>
            <a:r>
              <a:rPr dirty="0" err="1"/>
              <a:t>목록</a:t>
            </a:r>
            <a:r>
              <a:rPr dirty="0"/>
              <a:t> </a:t>
            </a:r>
            <a:r>
              <a:rPr dirty="0" err="1"/>
              <a:t>대조</a:t>
            </a:r>
            <a:endParaRPr dirty="0"/>
          </a:p>
          <a:p>
            <a:pPr algn="ctr">
              <a:spcAft>
                <a:spcPts val="600"/>
              </a:spcAft>
              <a:defRPr sz="1300">
                <a:solidFill>
                  <a:srgbClr val="BBBBBB"/>
                </a:solidFill>
                <a:latin typeface="맑은 고딕"/>
              </a:defRPr>
            </a:pPr>
            <a:r>
              <a:rPr dirty="0" err="1"/>
              <a:t>자동화된</a:t>
            </a:r>
            <a:r>
              <a:rPr dirty="0"/>
              <a:t> </a:t>
            </a:r>
            <a:r>
              <a:rPr dirty="0" err="1"/>
              <a:t>스캔</a:t>
            </a:r>
            <a:endParaRPr dirty="0"/>
          </a:p>
          <a:p>
            <a:pPr algn="ctr">
              <a:spcAft>
                <a:spcPts val="600"/>
              </a:spcAft>
              <a:defRPr sz="1300">
                <a:solidFill>
                  <a:srgbClr val="BBBBBB"/>
                </a:solidFill>
                <a:latin typeface="맑은 고딕"/>
              </a:defRPr>
            </a:pPr>
            <a:r>
              <a:rPr dirty="0" err="1"/>
              <a:t>이론적</a:t>
            </a:r>
            <a:r>
              <a:rPr dirty="0"/>
              <a:t> </a:t>
            </a:r>
            <a:r>
              <a:rPr dirty="0" err="1"/>
              <a:t>위험</a:t>
            </a:r>
            <a:r>
              <a:rPr dirty="0"/>
              <a:t> </a:t>
            </a:r>
            <a:r>
              <a:rPr dirty="0" err="1"/>
              <a:t>나열</a:t>
            </a:r>
            <a:endParaRPr dirty="0"/>
          </a:p>
          <a:p>
            <a:pPr algn="ctr">
              <a:spcAft>
                <a:spcPts val="600"/>
              </a:spcAft>
              <a:defRPr sz="1300">
                <a:solidFill>
                  <a:srgbClr val="BBBBBB"/>
                </a:solidFill>
                <a:latin typeface="맑은 고딕"/>
              </a:defRPr>
            </a:pPr>
            <a:r>
              <a:rPr dirty="0" err="1"/>
              <a:t>오탐</a:t>
            </a:r>
            <a:r>
              <a:rPr dirty="0"/>
              <a:t>(False Positive) </a:t>
            </a:r>
            <a:r>
              <a:rPr dirty="0" err="1"/>
              <a:t>다수</a:t>
            </a:r>
            <a:endParaRPr dirty="0"/>
          </a:p>
        </p:txBody>
      </p:sp>
      <p:sp>
        <p:nvSpPr>
          <p:cNvPr id="14" name="Rounded Rectangle 13"/>
          <p:cNvSpPr/>
          <p:nvPr/>
        </p:nvSpPr>
        <p:spPr>
          <a:xfrm>
            <a:off x="8961120" y="3200400"/>
            <a:ext cx="2286000" cy="256032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9144000" y="3291840"/>
            <a:ext cx="20116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0D4FF"/>
                </a:solidFill>
                <a:latin typeface="맑은 고딕"/>
              </a:defRPr>
            </a:pPr>
            <a:r>
              <a:rPr dirty="0" err="1"/>
              <a:t>침투</a:t>
            </a:r>
            <a:r>
              <a:rPr dirty="0"/>
              <a:t> </a:t>
            </a:r>
            <a:r>
              <a:rPr dirty="0" err="1"/>
              <a:t>테스트</a:t>
            </a:r>
            <a:endParaRPr dirty="0"/>
          </a:p>
        </p:txBody>
      </p:sp>
      <p:sp>
        <p:nvSpPr>
          <p:cNvPr id="16" name="TextBox 15"/>
          <p:cNvSpPr txBox="1"/>
          <p:nvPr/>
        </p:nvSpPr>
        <p:spPr>
          <a:xfrm>
            <a:off x="9144000" y="3749039"/>
            <a:ext cx="2011680" cy="1123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 sz="1300">
                <a:solidFill>
                  <a:srgbClr val="FFFFFF"/>
                </a:solidFill>
                <a:latin typeface="맑은 고딕"/>
              </a:defRPr>
            </a:pPr>
            <a:r>
              <a:rPr dirty="0" err="1"/>
              <a:t>실제</a:t>
            </a:r>
            <a:r>
              <a:rPr dirty="0"/>
              <a:t> </a:t>
            </a:r>
            <a:r>
              <a:rPr dirty="0" err="1"/>
              <a:t>공격</a:t>
            </a:r>
            <a:r>
              <a:rPr dirty="0"/>
              <a:t> </a:t>
            </a:r>
            <a:r>
              <a:rPr dirty="0" err="1"/>
              <a:t>기법</a:t>
            </a:r>
            <a:r>
              <a:rPr dirty="0"/>
              <a:t> </a:t>
            </a:r>
            <a:r>
              <a:rPr dirty="0" err="1"/>
              <a:t>사용</a:t>
            </a:r>
            <a:endParaRPr dirty="0"/>
          </a:p>
          <a:p>
            <a:pPr algn="ctr">
              <a:spcAft>
                <a:spcPts val="600"/>
              </a:spcAft>
              <a:defRPr sz="1300">
                <a:solidFill>
                  <a:srgbClr val="FFFFFF"/>
                </a:solidFill>
                <a:latin typeface="맑은 고딕"/>
              </a:defRPr>
            </a:pPr>
            <a:r>
              <a:rPr dirty="0" err="1"/>
              <a:t>익스플로잇으로</a:t>
            </a:r>
            <a:r>
              <a:rPr dirty="0"/>
              <a:t> </a:t>
            </a:r>
            <a:r>
              <a:rPr dirty="0" err="1"/>
              <a:t>증명</a:t>
            </a:r>
            <a:endParaRPr dirty="0"/>
          </a:p>
          <a:p>
            <a:pPr algn="ctr">
              <a:spcAft>
                <a:spcPts val="600"/>
              </a:spcAft>
              <a:defRPr sz="1300">
                <a:solidFill>
                  <a:srgbClr val="FFFFFF"/>
                </a:solidFill>
                <a:latin typeface="맑은 고딕"/>
              </a:defRPr>
            </a:pPr>
            <a:r>
              <a:rPr dirty="0" err="1"/>
              <a:t>실질적</a:t>
            </a:r>
            <a:r>
              <a:rPr dirty="0"/>
              <a:t> </a:t>
            </a:r>
            <a:r>
              <a:rPr dirty="0" err="1"/>
              <a:t>위험만</a:t>
            </a:r>
            <a:r>
              <a:rPr dirty="0"/>
              <a:t> </a:t>
            </a:r>
            <a:r>
              <a:rPr dirty="0" err="1"/>
              <a:t>보고</a:t>
            </a:r>
            <a:endParaRPr dirty="0"/>
          </a:p>
          <a:p>
            <a:pPr algn="ctr">
              <a:spcAft>
                <a:spcPts val="600"/>
              </a:spcAft>
              <a:defRPr sz="1300">
                <a:solidFill>
                  <a:srgbClr val="FFFFFF"/>
                </a:solidFill>
                <a:latin typeface="맑은 고딕"/>
              </a:defRPr>
            </a:pPr>
            <a:r>
              <a:rPr dirty="0" err="1"/>
              <a:t>검증된</a:t>
            </a:r>
            <a:r>
              <a:rPr dirty="0"/>
              <a:t> </a:t>
            </a:r>
            <a:r>
              <a:rPr dirty="0" err="1"/>
              <a:t>결과</a:t>
            </a:r>
            <a:r>
              <a:rPr dirty="0"/>
              <a:t>(Validated)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맑은 고딕"/>
              </a:defRPr>
            </a:pPr>
            <a:r>
              <a:t>취약점 vs. 익스플로잇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2743200" cy="36576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371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BBBBBB"/>
                </a:solidFill>
                <a:latin typeface="맑은 고딕"/>
              </a:defRPr>
            </a:pPr>
            <a:r>
              <a:t>취약점이 있다고 다 뚫리는 것은 아니다 — "발견"과 "증명"의 차이를 이해하는 것이 핵심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011680"/>
            <a:ext cx="4846320" cy="320040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371600" y="219456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8C00"/>
                </a:solidFill>
                <a:latin typeface="맑은 고딕"/>
              </a:defRPr>
            </a:pPr>
            <a:r>
              <a:t>VULNERABILITY (취약점)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265176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맑은 고딕"/>
              </a:defRPr>
            </a:pPr>
            <a:r>
              <a:rPr dirty="0" err="1"/>
              <a:t>시스템에서</a:t>
            </a:r>
            <a:r>
              <a:rPr dirty="0"/>
              <a:t> </a:t>
            </a:r>
            <a:r>
              <a:rPr dirty="0" err="1"/>
              <a:t>발견된</a:t>
            </a:r>
            <a:r>
              <a:rPr dirty="0"/>
              <a:t> </a:t>
            </a:r>
            <a:r>
              <a:rPr dirty="0" err="1"/>
              <a:t>잠재적</a:t>
            </a:r>
            <a:r>
              <a:rPr dirty="0"/>
              <a:t> </a:t>
            </a:r>
            <a:r>
              <a:rPr dirty="0" err="1"/>
              <a:t>약점</a:t>
            </a:r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3200400"/>
            <a:ext cx="4114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소프트웨어</a:t>
            </a:r>
            <a:r>
              <a:rPr dirty="0"/>
              <a:t> </a:t>
            </a:r>
            <a:r>
              <a:rPr dirty="0" err="1"/>
              <a:t>버그</a:t>
            </a:r>
            <a:r>
              <a:rPr dirty="0"/>
              <a:t>, </a:t>
            </a:r>
            <a:r>
              <a:rPr dirty="0" err="1"/>
              <a:t>설정</a:t>
            </a:r>
            <a:r>
              <a:rPr dirty="0"/>
              <a:t> </a:t>
            </a:r>
            <a:r>
              <a:rPr dirty="0" err="1"/>
              <a:t>오류</a:t>
            </a:r>
            <a:r>
              <a:rPr dirty="0"/>
              <a:t>, </a:t>
            </a:r>
            <a:r>
              <a:rPr dirty="0" err="1"/>
              <a:t>미패치</a:t>
            </a:r>
            <a:r>
              <a:rPr dirty="0"/>
              <a:t> </a:t>
            </a:r>
            <a:r>
              <a:rPr dirty="0" err="1"/>
              <a:t>등</a:t>
            </a:r>
            <a:endParaRPr dirty="0"/>
          </a:p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CVSS </a:t>
            </a:r>
            <a:r>
              <a:rPr dirty="0" err="1"/>
              <a:t>점수로</a:t>
            </a:r>
            <a:r>
              <a:rPr dirty="0"/>
              <a:t> </a:t>
            </a:r>
            <a:r>
              <a:rPr dirty="0" err="1"/>
              <a:t>심각도</a:t>
            </a:r>
            <a:r>
              <a:rPr dirty="0"/>
              <a:t> </a:t>
            </a:r>
            <a:r>
              <a:rPr dirty="0" err="1"/>
              <a:t>평가</a:t>
            </a:r>
            <a:endParaRPr dirty="0"/>
          </a:p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스캐너가</a:t>
            </a:r>
            <a:r>
              <a:rPr dirty="0"/>
              <a:t> </a:t>
            </a:r>
            <a:r>
              <a:rPr dirty="0" err="1"/>
              <a:t>탐지</a:t>
            </a:r>
            <a:r>
              <a:rPr dirty="0"/>
              <a:t> </a:t>
            </a:r>
            <a:r>
              <a:rPr dirty="0" err="1"/>
              <a:t>가능</a:t>
            </a:r>
            <a:endParaRPr dirty="0"/>
          </a:p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악용</a:t>
            </a:r>
            <a:r>
              <a:rPr dirty="0"/>
              <a:t> </a:t>
            </a:r>
            <a:r>
              <a:rPr dirty="0" err="1"/>
              <a:t>가능</a:t>
            </a:r>
            <a:r>
              <a:rPr dirty="0"/>
              <a:t> </a:t>
            </a:r>
            <a:r>
              <a:rPr dirty="0" err="1"/>
              <a:t>여부는</a:t>
            </a:r>
            <a:r>
              <a:rPr dirty="0"/>
              <a:t> </a:t>
            </a:r>
            <a:r>
              <a:rPr dirty="0" err="1"/>
              <a:t>불확실</a:t>
            </a:r>
            <a:endParaRPr dirty="0"/>
          </a:p>
        </p:txBody>
      </p:sp>
      <p:sp>
        <p:nvSpPr>
          <p:cNvPr id="11" name="TextBox 10"/>
          <p:cNvSpPr txBox="1"/>
          <p:nvPr/>
        </p:nvSpPr>
        <p:spPr>
          <a:xfrm>
            <a:off x="5577840" y="3200400"/>
            <a:ext cx="10972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>
                <a:solidFill>
                  <a:srgbClr val="00D4FF"/>
                </a:solidFill>
                <a:latin typeface="맑은 고딕"/>
              </a:defRPr>
            </a:pPr>
            <a:r>
              <a:t>▶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0" y="2011680"/>
            <a:ext cx="4846320" cy="320040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858000" y="219456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83E3E"/>
                </a:solidFill>
                <a:latin typeface="맑은 고딕"/>
              </a:defRPr>
            </a:pPr>
            <a:r>
              <a:t>EXPLOIT (익스플로잇)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2651760"/>
            <a:ext cx="4114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맑은 고딕"/>
              </a:defRPr>
            </a:pPr>
            <a:r>
              <a:rPr dirty="0" err="1"/>
              <a:t>취약점을</a:t>
            </a:r>
            <a:r>
              <a:rPr lang="ko-KR" altLang="en-US" dirty="0"/>
              <a:t> </a:t>
            </a:r>
            <a:r>
              <a:rPr dirty="0" err="1"/>
              <a:t>악용하여</a:t>
            </a:r>
            <a:r>
              <a:rPr dirty="0"/>
              <a:t> </a:t>
            </a:r>
            <a:r>
              <a:rPr dirty="0" err="1"/>
              <a:t>침투에</a:t>
            </a:r>
            <a:r>
              <a:rPr dirty="0"/>
              <a:t> </a:t>
            </a:r>
            <a:r>
              <a:rPr dirty="0" err="1"/>
              <a:t>성공</a:t>
            </a:r>
            <a:endParaRPr dirty="0"/>
          </a:p>
        </p:txBody>
      </p:sp>
      <p:sp>
        <p:nvSpPr>
          <p:cNvPr id="16" name="TextBox 15"/>
          <p:cNvSpPr txBox="1"/>
          <p:nvPr/>
        </p:nvSpPr>
        <p:spPr>
          <a:xfrm>
            <a:off x="6858000" y="3200400"/>
            <a:ext cx="4114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실제</a:t>
            </a:r>
            <a:r>
              <a:rPr dirty="0"/>
              <a:t> </a:t>
            </a:r>
            <a:r>
              <a:rPr dirty="0" err="1"/>
              <a:t>공격</a:t>
            </a:r>
            <a:r>
              <a:rPr dirty="0"/>
              <a:t> </a:t>
            </a:r>
            <a:r>
              <a:rPr dirty="0" err="1"/>
              <a:t>코드를</a:t>
            </a:r>
            <a:r>
              <a:rPr dirty="0"/>
              <a:t> </a:t>
            </a:r>
            <a:r>
              <a:rPr dirty="0" err="1"/>
              <a:t>실행하여</a:t>
            </a:r>
            <a:r>
              <a:rPr dirty="0"/>
              <a:t> </a:t>
            </a:r>
            <a:r>
              <a:rPr dirty="0" err="1"/>
              <a:t>증명</a:t>
            </a:r>
            <a:endParaRPr dirty="0"/>
          </a:p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Pentera에서는</a:t>
            </a:r>
            <a:r>
              <a:rPr dirty="0"/>
              <a:t> "</a:t>
            </a:r>
            <a:r>
              <a:rPr dirty="0" err="1"/>
              <a:t>Achievement"로</a:t>
            </a:r>
            <a:r>
              <a:rPr dirty="0"/>
              <a:t> </a:t>
            </a:r>
            <a:r>
              <a:rPr dirty="0" err="1"/>
              <a:t>표현</a:t>
            </a:r>
            <a:endParaRPr dirty="0"/>
          </a:p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검증된</a:t>
            </a:r>
            <a:r>
              <a:rPr dirty="0"/>
              <a:t> </a:t>
            </a:r>
            <a:r>
              <a:rPr dirty="0" err="1"/>
              <a:t>위험</a:t>
            </a:r>
            <a:r>
              <a:rPr dirty="0"/>
              <a:t> = </a:t>
            </a:r>
            <a:r>
              <a:rPr dirty="0" err="1"/>
              <a:t>즉시</a:t>
            </a:r>
            <a:r>
              <a:rPr dirty="0"/>
              <a:t> </a:t>
            </a:r>
            <a:r>
              <a:rPr dirty="0" err="1"/>
              <a:t>조치</a:t>
            </a:r>
            <a:r>
              <a:rPr dirty="0"/>
              <a:t> </a:t>
            </a:r>
            <a:r>
              <a:rPr dirty="0" err="1"/>
              <a:t>필요</a:t>
            </a:r>
            <a:endParaRPr dirty="0"/>
          </a:p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Kill </a:t>
            </a:r>
            <a:r>
              <a:rPr dirty="0" err="1"/>
              <a:t>Chain의</a:t>
            </a:r>
            <a:r>
              <a:rPr dirty="0"/>
              <a:t> </a:t>
            </a:r>
            <a:r>
              <a:rPr dirty="0" err="1"/>
              <a:t>구성</a:t>
            </a:r>
            <a:r>
              <a:rPr dirty="0"/>
              <a:t> </a:t>
            </a:r>
            <a:r>
              <a:rPr dirty="0" err="1"/>
              <a:t>요소</a:t>
            </a:r>
            <a:endParaRPr dirty="0"/>
          </a:p>
        </p:txBody>
      </p:sp>
      <p:sp>
        <p:nvSpPr>
          <p:cNvPr id="17" name="Rounded Rectangle 16"/>
          <p:cNvSpPr/>
          <p:nvPr/>
        </p:nvSpPr>
        <p:spPr>
          <a:xfrm>
            <a:off x="914400" y="5486400"/>
            <a:ext cx="10332720" cy="640080"/>
          </a:xfrm>
          <a:prstGeom prst="roundRect">
            <a:avLst/>
          </a:prstGeom>
          <a:solidFill>
            <a:srgbClr val="152A2A"/>
          </a:solidFill>
          <a:ln w="1270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188720" y="5626569"/>
            <a:ext cx="9601200" cy="3231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500" b="1">
                <a:solidFill>
                  <a:srgbClr val="00D4FF"/>
                </a:solidFill>
                <a:latin typeface="맑은 고딕"/>
              </a:defRPr>
            </a:pPr>
            <a:r>
              <a:rPr dirty="0"/>
              <a:t>KEY INSIGHT: </a:t>
            </a:r>
            <a:r>
              <a:rPr dirty="0" err="1"/>
              <a:t>Pentera의</a:t>
            </a:r>
            <a:r>
              <a:rPr dirty="0"/>
              <a:t> </a:t>
            </a:r>
            <a:r>
              <a:rPr dirty="0" err="1"/>
              <a:t>Achievement가</a:t>
            </a:r>
            <a:r>
              <a:rPr dirty="0"/>
              <a:t> </a:t>
            </a:r>
            <a:r>
              <a:rPr dirty="0" err="1"/>
              <a:t>적을수록</a:t>
            </a:r>
            <a:r>
              <a:rPr dirty="0"/>
              <a:t> </a:t>
            </a:r>
            <a:r>
              <a:rPr dirty="0" err="1"/>
              <a:t>조직의</a:t>
            </a:r>
            <a:r>
              <a:rPr dirty="0"/>
              <a:t> </a:t>
            </a:r>
            <a:r>
              <a:rPr dirty="0" err="1"/>
              <a:t>보안</a:t>
            </a:r>
            <a:r>
              <a:rPr dirty="0"/>
              <a:t> </a:t>
            </a:r>
            <a:r>
              <a:rPr dirty="0" err="1"/>
              <a:t>상태가</a:t>
            </a:r>
            <a:r>
              <a:rPr dirty="0"/>
              <a:t> </a:t>
            </a:r>
            <a:r>
              <a:rPr dirty="0" err="1"/>
              <a:t>양호하다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18">
            <a:extLst>
              <a:ext uri="{FF2B5EF4-FFF2-40B4-BE49-F238E27FC236}">
                <a16:creationId xmlns:a16="http://schemas.microsoft.com/office/drawing/2014/main" id="{B2EAB801-1407-96B3-C496-50E6B2FD682C}"/>
              </a:ext>
            </a:extLst>
          </p:cNvPr>
          <p:cNvSpPr/>
          <p:nvPr/>
        </p:nvSpPr>
        <p:spPr>
          <a:xfrm>
            <a:off x="911945" y="3335101"/>
            <a:ext cx="10332720" cy="594360"/>
          </a:xfrm>
          <a:prstGeom prst="roundRect">
            <a:avLst/>
          </a:prstGeom>
          <a:solidFill>
            <a:srgbClr val="222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18">
            <a:extLst>
              <a:ext uri="{FF2B5EF4-FFF2-40B4-BE49-F238E27FC236}">
                <a16:creationId xmlns:a16="http://schemas.microsoft.com/office/drawing/2014/main" id="{6C6AD5DB-D3F0-5DAE-D383-745B91B12322}"/>
              </a:ext>
            </a:extLst>
          </p:cNvPr>
          <p:cNvSpPr/>
          <p:nvPr/>
        </p:nvSpPr>
        <p:spPr>
          <a:xfrm>
            <a:off x="919317" y="4706700"/>
            <a:ext cx="10332720" cy="594360"/>
          </a:xfrm>
          <a:prstGeom prst="roundRect">
            <a:avLst/>
          </a:prstGeom>
          <a:solidFill>
            <a:srgbClr val="222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맑은 고딕"/>
              </a:defRPr>
            </a:pPr>
            <a:r>
              <a:t>CVSS 스코어란?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2286000" cy="36576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371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BBBBBB"/>
                </a:solidFill>
                <a:latin typeface="맑은 고딕"/>
              </a:defRPr>
            </a:pPr>
            <a:r>
              <a:rPr dirty="0"/>
              <a:t>Common Vulnerability Scoring System — </a:t>
            </a:r>
            <a:r>
              <a:rPr dirty="0" err="1"/>
              <a:t>취약점</a:t>
            </a:r>
            <a:r>
              <a:rPr dirty="0"/>
              <a:t> </a:t>
            </a:r>
            <a:r>
              <a:rPr dirty="0" err="1"/>
              <a:t>심각도를</a:t>
            </a:r>
            <a:r>
              <a:rPr dirty="0"/>
              <a:t> 0.0 ~ 10.0으로 </a:t>
            </a:r>
            <a:r>
              <a:rPr dirty="0" err="1"/>
              <a:t>평가하는</a:t>
            </a:r>
            <a:r>
              <a:rPr dirty="0"/>
              <a:t> </a:t>
            </a:r>
            <a:r>
              <a:rPr dirty="0" err="1"/>
              <a:t>국제</a:t>
            </a:r>
            <a:r>
              <a:rPr dirty="0"/>
              <a:t> </a:t>
            </a:r>
            <a:r>
              <a:rPr dirty="0" err="1"/>
              <a:t>표준</a:t>
            </a:r>
            <a:endParaRPr dirty="0"/>
          </a:p>
        </p:txBody>
      </p:sp>
      <p:sp>
        <p:nvSpPr>
          <p:cNvPr id="6" name="Rounded Rectangle 5"/>
          <p:cNvSpPr/>
          <p:nvPr/>
        </p:nvSpPr>
        <p:spPr>
          <a:xfrm>
            <a:off x="914400" y="2011680"/>
            <a:ext cx="10332720" cy="548640"/>
          </a:xfrm>
          <a:prstGeom prst="roundRect">
            <a:avLst/>
          </a:prstGeom>
          <a:solidFill>
            <a:srgbClr val="2A2A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88720" y="205740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3E3E"/>
                </a:solidFill>
                <a:latin typeface="맑은 고딕"/>
              </a:defRPr>
            </a:pPr>
            <a:r>
              <a:t>등급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205740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3E3E"/>
                </a:solidFill>
                <a:latin typeface="맑은 고딕"/>
              </a:defRPr>
            </a:pPr>
            <a:r>
              <a:t>CVSS 점수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574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3E3E"/>
                </a:solidFill>
                <a:latin typeface="맑은 고딕"/>
              </a:defRPr>
            </a:pPr>
            <a:r>
              <a:t>대응 방침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651760"/>
            <a:ext cx="10332720" cy="594360"/>
          </a:xfrm>
          <a:prstGeom prst="roundRect">
            <a:avLst/>
          </a:prstGeom>
          <a:solidFill>
            <a:srgbClr val="222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051560" y="2697480"/>
            <a:ext cx="73152" cy="502920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371600" y="27432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83E3E"/>
                </a:solidFill>
                <a:latin typeface="맑은 고딕"/>
              </a:defRPr>
            </a:pPr>
            <a:r>
              <a:t>Critical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0" y="27432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맑은 고딕"/>
              </a:defRPr>
            </a:pPr>
            <a:r>
              <a:t>7.5 ~ 10.0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27432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BBBBB"/>
                </a:solidFill>
                <a:latin typeface="맑은 고딕"/>
              </a:defRPr>
            </a:pPr>
            <a:r>
              <a:t>즉시 조치 필요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51560" y="3383280"/>
            <a:ext cx="73152" cy="50292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371600" y="34290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8C00"/>
                </a:solidFill>
                <a:latin typeface="맑은 고딕"/>
              </a:defRPr>
            </a:pPr>
            <a:r>
              <a:t>High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0" y="34290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맑은 고딕"/>
              </a:defRPr>
            </a:pPr>
            <a:r>
              <a:rPr dirty="0"/>
              <a:t>5.0 ~ 7.49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34290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BBBBB"/>
                </a:solidFill>
                <a:latin typeface="맑은 고딕"/>
              </a:defRPr>
            </a:pPr>
            <a:r>
              <a:t>우선 대응 필요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4400" y="4023360"/>
            <a:ext cx="10332720" cy="594360"/>
          </a:xfrm>
          <a:prstGeom prst="roundRect">
            <a:avLst/>
          </a:prstGeom>
          <a:solidFill>
            <a:srgbClr val="222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1051560" y="4069080"/>
            <a:ext cx="73152" cy="50292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1371600" y="41148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D700"/>
                </a:solidFill>
                <a:latin typeface="맑은 고딕"/>
              </a:defRPr>
            </a:pPr>
            <a:r>
              <a:t>Medium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0" y="41148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맑은 고딕"/>
              </a:defRPr>
            </a:pPr>
            <a:r>
              <a:t>2.5 ~ 4.99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41148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BBBBB"/>
                </a:solidFill>
                <a:latin typeface="맑은 고딕"/>
              </a:defRPr>
            </a:pPr>
            <a:r>
              <a:t>계획된 일정에 따라 조치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51560" y="4754880"/>
            <a:ext cx="73152" cy="5029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1371600" y="48006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맑은 고딕"/>
              </a:defRPr>
            </a:pPr>
            <a:r>
              <a:t>Low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7600" y="4800600"/>
            <a:ext cx="2286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맑은 고딕"/>
              </a:defRPr>
            </a:pPr>
            <a:r>
              <a:t>0.0 ~ 2.49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0" y="4800600"/>
            <a:ext cx="45720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BBBBBB"/>
                </a:solidFill>
                <a:latin typeface="맑은 고딕"/>
              </a:defRPr>
            </a:pPr>
            <a:r>
              <a:t>모니터링 후 정기 점검 시 대응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914400" y="5498197"/>
            <a:ext cx="10332720" cy="640080"/>
          </a:xfrm>
          <a:prstGeom prst="roundRect">
            <a:avLst/>
          </a:prstGeom>
          <a:solidFill>
            <a:srgbClr val="2A1A1A"/>
          </a:solidFill>
          <a:ln w="12700">
            <a:solidFill>
              <a:srgbClr val="E83E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1188720" y="5659837"/>
            <a:ext cx="10058400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400" b="0">
                <a:solidFill>
                  <a:srgbClr val="BBBBBB"/>
                </a:solidFill>
                <a:latin typeface="맑은 고딕"/>
              </a:defRPr>
            </a:pPr>
            <a:r>
              <a:rPr b="1" dirty="0"/>
              <a:t>NOTE: </a:t>
            </a:r>
            <a:r>
              <a:rPr b="1" dirty="0" err="1"/>
              <a:t>Pentera는</a:t>
            </a:r>
            <a:r>
              <a:rPr b="1" dirty="0"/>
              <a:t> CVSS </a:t>
            </a:r>
            <a:r>
              <a:rPr b="1" dirty="0" err="1"/>
              <a:t>점수뿐</a:t>
            </a:r>
            <a:r>
              <a:rPr b="1" dirty="0"/>
              <a:t> </a:t>
            </a:r>
            <a:r>
              <a:rPr b="1" dirty="0" err="1"/>
              <a:t>아니라</a:t>
            </a:r>
            <a:r>
              <a:rPr b="1" dirty="0"/>
              <a:t> </a:t>
            </a:r>
            <a:r>
              <a:rPr b="1" dirty="0" err="1"/>
              <a:t>실제</a:t>
            </a:r>
            <a:r>
              <a:rPr b="1" dirty="0"/>
              <a:t> </a:t>
            </a:r>
            <a:r>
              <a:rPr b="1" dirty="0" err="1"/>
              <a:t>악용</a:t>
            </a:r>
            <a:r>
              <a:rPr b="1" dirty="0"/>
              <a:t> </a:t>
            </a:r>
            <a:r>
              <a:rPr b="1" dirty="0" err="1"/>
              <a:t>가능성</a:t>
            </a:r>
            <a:r>
              <a:rPr b="1" dirty="0"/>
              <a:t>, </a:t>
            </a:r>
            <a:r>
              <a:rPr b="1" dirty="0" err="1"/>
              <a:t>영향받는</a:t>
            </a:r>
            <a:r>
              <a:rPr b="1" dirty="0"/>
              <a:t> </a:t>
            </a:r>
            <a:r>
              <a:rPr b="1" dirty="0" err="1"/>
              <a:t>자산</a:t>
            </a:r>
            <a:r>
              <a:rPr b="1" dirty="0"/>
              <a:t> </a:t>
            </a:r>
            <a:r>
              <a:rPr b="1" dirty="0" err="1"/>
              <a:t>수</a:t>
            </a:r>
            <a:r>
              <a:rPr b="1" dirty="0"/>
              <a:t>, </a:t>
            </a:r>
            <a:r>
              <a:rPr b="1" dirty="0" err="1"/>
              <a:t>공격</a:t>
            </a:r>
            <a:r>
              <a:rPr b="1" dirty="0"/>
              <a:t> </a:t>
            </a:r>
            <a:r>
              <a:rPr b="1" dirty="0" err="1"/>
              <a:t>난이도까지</a:t>
            </a:r>
            <a:r>
              <a:rPr b="1" dirty="0"/>
              <a:t> </a:t>
            </a:r>
            <a:r>
              <a:rPr b="1" dirty="0" err="1"/>
              <a:t>종합하여</a:t>
            </a:r>
            <a:r>
              <a:rPr b="1" dirty="0"/>
              <a:t> </a:t>
            </a:r>
            <a:r>
              <a:rPr b="1" dirty="0" err="1"/>
              <a:t>우선순위를</a:t>
            </a:r>
            <a:r>
              <a:rPr b="1" dirty="0"/>
              <a:t> </a:t>
            </a:r>
            <a:r>
              <a:rPr b="1" dirty="0" err="1"/>
              <a:t>결정</a:t>
            </a:r>
            <a:endParaRPr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맑은 고딕"/>
              </a:defRPr>
            </a:pPr>
            <a:r>
              <a:t>Kill Chain 개념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2286000" cy="36576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415534"/>
            <a:ext cx="10058400" cy="36933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800" b="0">
                <a:solidFill>
                  <a:srgbClr val="BBBBBB"/>
                </a:solidFill>
                <a:latin typeface="맑은 고딕"/>
              </a:defRPr>
            </a:pPr>
            <a:r>
              <a:rPr dirty="0" err="1"/>
              <a:t>공격자는</a:t>
            </a:r>
            <a:r>
              <a:rPr dirty="0"/>
              <a:t> </a:t>
            </a:r>
            <a:r>
              <a:rPr dirty="0" err="1"/>
              <a:t>한</a:t>
            </a:r>
            <a:r>
              <a:rPr dirty="0"/>
              <a:t> </a:t>
            </a:r>
            <a:r>
              <a:rPr dirty="0" err="1"/>
              <a:t>번에</a:t>
            </a:r>
            <a:r>
              <a:rPr dirty="0"/>
              <a:t> </a:t>
            </a:r>
            <a:r>
              <a:rPr dirty="0" err="1"/>
              <a:t>뚫는</a:t>
            </a:r>
            <a:r>
              <a:rPr dirty="0"/>
              <a:t> </a:t>
            </a:r>
            <a:r>
              <a:rPr dirty="0" err="1"/>
              <a:t>것이</a:t>
            </a:r>
            <a:r>
              <a:rPr dirty="0"/>
              <a:t> </a:t>
            </a:r>
            <a:r>
              <a:rPr dirty="0" err="1"/>
              <a:t>아니라</a:t>
            </a:r>
            <a:r>
              <a:rPr dirty="0"/>
              <a:t>, </a:t>
            </a:r>
            <a:r>
              <a:rPr dirty="0" err="1"/>
              <a:t>단계를</a:t>
            </a:r>
            <a:r>
              <a:rPr dirty="0"/>
              <a:t> </a:t>
            </a:r>
            <a:r>
              <a:rPr dirty="0" err="1"/>
              <a:t>밟아</a:t>
            </a:r>
            <a:r>
              <a:rPr dirty="0"/>
              <a:t> </a:t>
            </a:r>
            <a:r>
              <a:rPr dirty="0" err="1"/>
              <a:t>목표에</a:t>
            </a:r>
            <a:r>
              <a:rPr dirty="0"/>
              <a:t> </a:t>
            </a:r>
            <a:r>
              <a:rPr dirty="0" err="1"/>
              <a:t>도달한다</a:t>
            </a:r>
            <a:endParaRPr dirty="0"/>
          </a:p>
        </p:txBody>
      </p:sp>
      <p:sp>
        <p:nvSpPr>
          <p:cNvPr id="6" name="Rounded Rectangle 5"/>
          <p:cNvSpPr/>
          <p:nvPr/>
        </p:nvSpPr>
        <p:spPr>
          <a:xfrm>
            <a:off x="914400" y="2011680"/>
            <a:ext cx="2468880" cy="320040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1783080" y="2377440"/>
            <a:ext cx="731520" cy="731520"/>
          </a:xfrm>
          <a:prstGeom prst="ellipse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  <a:latin typeface="맑은 고딕"/>
              </a:defRPr>
            </a:pPr>
            <a: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29184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맑은 고딕"/>
              </a:defRPr>
            </a:pPr>
            <a:r>
              <a:t>정찰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6576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00D4FF"/>
                </a:solidFill>
                <a:latin typeface="맑은 고딕"/>
              </a:defRPr>
            </a:pPr>
            <a:r>
              <a:t>Reconnaissance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4114800"/>
            <a:ext cx="2103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BBBBBB"/>
                </a:solidFill>
                <a:latin typeface="맑은 고딕"/>
              </a:defRPr>
            </a:pPr>
            <a:r>
              <a:t>대상 정보 수집</a:t>
            </a:r>
            <a:br/>
            <a:r>
              <a:t>OSINT, 포트 스캔 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32004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88888"/>
                </a:solidFill>
                <a:latin typeface="맑은 고딕"/>
              </a:defRPr>
            </a:pPr>
            <a:r>
              <a:t>▶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749039" y="2011680"/>
            <a:ext cx="2468880" cy="320040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4617719" y="2377440"/>
            <a:ext cx="731520" cy="731520"/>
          </a:xfrm>
          <a:prstGeom prst="ellipse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  <a:latin typeface="맑은 고딕"/>
              </a:defRPr>
            </a:pPr>
            <a: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31919" y="329184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맑은 고딕"/>
              </a:defRPr>
            </a:pPr>
            <a:r>
              <a:t>침입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31919" y="36576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FF8C00"/>
                </a:solidFill>
                <a:latin typeface="맑은 고딕"/>
              </a:defRPr>
            </a:pPr>
            <a:r>
              <a:t>Initial Access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1919" y="4114800"/>
            <a:ext cx="2103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BBBBBB"/>
                </a:solidFill>
                <a:latin typeface="맑은 고딕"/>
              </a:defRPr>
            </a:pPr>
            <a:r>
              <a:t>취약점을 이용한</a:t>
            </a:r>
            <a:br/>
            <a:r>
              <a:t>최초 침투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72199" y="32004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88888"/>
                </a:solidFill>
                <a:latin typeface="맑은 고딕"/>
              </a:defRPr>
            </a:pPr>
            <a:r>
              <a:t>▶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583680" y="2011680"/>
            <a:ext cx="2468880" cy="320040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7452360" y="2377440"/>
            <a:ext cx="731520" cy="731520"/>
          </a:xfrm>
          <a:prstGeom prst="ellipse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  <a:latin typeface="맑은 고딕"/>
              </a:defRPr>
            </a:pPr>
            <a:r>
              <a:t>03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66560" y="329184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맑은 고딕"/>
              </a:defRPr>
            </a:pPr>
            <a:r>
              <a:t>확산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66560" y="36576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FFD700"/>
                </a:solidFill>
                <a:latin typeface="맑은 고딕"/>
              </a:defRPr>
            </a:pPr>
            <a:r>
              <a:t>Lateral Movement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66560" y="4114800"/>
            <a:ext cx="2103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BBBBBB"/>
                </a:solidFill>
                <a:latin typeface="맑은 고딕"/>
              </a:defRPr>
            </a:pPr>
            <a:r>
              <a:t>내부 네트워크에서</a:t>
            </a:r>
            <a:br/>
            <a:r>
              <a:t>권한 상승 및 이동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06840" y="32004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88888"/>
                </a:solidFill>
                <a:latin typeface="맑은 고딕"/>
              </a:defRPr>
            </a:pPr>
            <a:r>
              <a:t>▶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418320" y="2011680"/>
            <a:ext cx="2468880" cy="320040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10287000" y="2377440"/>
            <a:ext cx="731520" cy="731520"/>
          </a:xfrm>
          <a:prstGeom prst="ellipse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  <a:latin typeface="맑은 고딕"/>
              </a:defRPr>
            </a:pPr>
            <a:r>
              <a:t>04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01200" y="329184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맑은 고딕"/>
              </a:defRPr>
            </a:pPr>
            <a:r>
              <a:t>목표 달성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601200" y="365760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E83E3E"/>
                </a:solidFill>
                <a:latin typeface="맑은 고딕"/>
              </a:defRPr>
            </a:pPr>
            <a:r>
              <a:t>Objective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601200" y="4114800"/>
            <a:ext cx="2103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BBBBBB"/>
                </a:solidFill>
                <a:latin typeface="맑은 고딕"/>
              </a:defRPr>
            </a:pPr>
            <a:r>
              <a:t>데이터 탈취, 암호화</a:t>
            </a:r>
            <a:br/>
            <a:r>
              <a:t>시스템 장악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914400" y="5486400"/>
            <a:ext cx="10332720" cy="640080"/>
          </a:xfrm>
          <a:prstGeom prst="roundRect">
            <a:avLst/>
          </a:prstGeom>
          <a:solidFill>
            <a:srgbClr val="152A2A"/>
          </a:solidFill>
          <a:ln w="1270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1188720" y="5641317"/>
            <a:ext cx="9601200" cy="3231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500" b="1">
                <a:solidFill>
                  <a:srgbClr val="00D4FF"/>
                </a:solidFill>
                <a:latin typeface="맑은 고딕"/>
              </a:defRPr>
            </a:pPr>
            <a:r>
              <a:rPr dirty="0"/>
              <a:t>KEY INSIGHT: Kill </a:t>
            </a:r>
            <a:r>
              <a:rPr dirty="0" err="1"/>
              <a:t>Chain의</a:t>
            </a:r>
            <a:r>
              <a:rPr dirty="0"/>
              <a:t> </a:t>
            </a:r>
            <a:r>
              <a:rPr dirty="0" err="1"/>
              <a:t>어느</a:t>
            </a:r>
            <a:r>
              <a:rPr dirty="0"/>
              <a:t> </a:t>
            </a:r>
            <a:r>
              <a:rPr dirty="0" err="1"/>
              <a:t>한</a:t>
            </a:r>
            <a:r>
              <a:rPr dirty="0"/>
              <a:t> </a:t>
            </a:r>
            <a:r>
              <a:rPr dirty="0" err="1"/>
              <a:t>단계라도</a:t>
            </a:r>
            <a:r>
              <a:rPr dirty="0"/>
              <a:t> </a:t>
            </a:r>
            <a:r>
              <a:rPr dirty="0" err="1"/>
              <a:t>차단하면</a:t>
            </a:r>
            <a:r>
              <a:rPr dirty="0"/>
              <a:t> </a:t>
            </a:r>
            <a:r>
              <a:rPr dirty="0" err="1"/>
              <a:t>공격</a:t>
            </a:r>
            <a:r>
              <a:rPr dirty="0"/>
              <a:t> </a:t>
            </a:r>
            <a:r>
              <a:rPr dirty="0" err="1"/>
              <a:t>전체를</a:t>
            </a:r>
            <a:r>
              <a:rPr dirty="0"/>
              <a:t> </a:t>
            </a:r>
            <a:r>
              <a:rPr dirty="0" err="1"/>
              <a:t>무력화할</a:t>
            </a:r>
            <a:r>
              <a:rPr dirty="0"/>
              <a:t> </a:t>
            </a:r>
            <a:r>
              <a:rPr dirty="0" err="1"/>
              <a:t>수</a:t>
            </a:r>
            <a:r>
              <a:rPr dirty="0"/>
              <a:t> </a:t>
            </a:r>
            <a:r>
              <a:rPr dirty="0" err="1"/>
              <a:t>있다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맑은 고딕"/>
              </a:defRPr>
            </a:pPr>
            <a:r>
              <a:t>Attack Map — Kill Chain의 시각화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2743200" cy="36576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371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BBBBBB"/>
                </a:solidFill>
                <a:latin typeface="맑은 고딕"/>
              </a:defRPr>
            </a:pPr>
            <a:r>
              <a:t>Pentera의 Attack Map은 취약점이 어떻게 연결되어 실제 공격 경로를 형성하는지 보여준다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103120"/>
            <a:ext cx="1920240" cy="118872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00D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네트워크 스캔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697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D4FF"/>
                </a:solidFill>
                <a:latin typeface="맑은 고딕"/>
              </a:defRPr>
            </a:pPr>
            <a:r>
              <a:t>Discovery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06039" y="23774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88888"/>
                </a:solidFill>
                <a:latin typeface="맑은 고딕"/>
              </a:defRPr>
            </a:pPr>
            <a:r>
              <a:t>→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17520" y="2103120"/>
            <a:ext cx="1920240" cy="118872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154680" y="21945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MS17-010 발견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4680" y="2697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8C00"/>
                </a:solidFill>
                <a:latin typeface="맑은 고딕"/>
              </a:defRPr>
            </a:pPr>
            <a:r>
              <a:rPr dirty="0"/>
              <a:t>Vulnerability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92039" y="23774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88888"/>
                </a:solidFill>
                <a:latin typeface="맑은 고딕"/>
              </a:defRPr>
            </a:pPr>
            <a:r>
              <a:t>→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303520" y="2103120"/>
            <a:ext cx="1920240" cy="118872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E83E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440680" y="21945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원격 코드 실행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40680" y="2697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E83E3E"/>
                </a:solidFill>
                <a:latin typeface="맑은 고딕"/>
              </a:defRPr>
            </a:pPr>
            <a:r>
              <a:t>Exploitation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78039" y="23774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88888"/>
                </a:solidFill>
                <a:latin typeface="맑은 고딕"/>
              </a:defRPr>
            </a:pPr>
            <a:r>
              <a:t>→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589520" y="2103120"/>
            <a:ext cx="1920240" cy="118872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726680" y="21945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크리덴셜 획득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26680" y="2697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8C00"/>
                </a:solidFill>
                <a:latin typeface="맑은 고딕"/>
              </a:defRPr>
            </a:pPr>
            <a:r>
              <a:t>Credential Access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64039" y="23774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88888"/>
                </a:solidFill>
                <a:latin typeface="맑은 고딕"/>
              </a:defRPr>
            </a:pPr>
            <a:r>
              <a:t>→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875520" y="2103120"/>
            <a:ext cx="1920240" cy="118872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E83E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10012680" y="21945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도메인 장악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12680" y="26974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E83E3E"/>
                </a:solidFill>
                <a:latin typeface="맑은 고딕"/>
              </a:defRPr>
            </a:pPr>
            <a:r>
              <a:t>Achievement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" y="36576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0D4FF"/>
                </a:solidFill>
                <a:latin typeface="맑은 고딕"/>
              </a:defRPr>
            </a:pPr>
            <a:r>
              <a:t>Attack Map 읽는 법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97280" y="411480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t>•  위에서 아래로 흐름을 따라간다</a:t>
            </a:r>
          </a:p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t>•  각 노드는 호스트, 행위, 또는 결과를 나타낸다</a:t>
            </a:r>
          </a:p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t>•  색상은 심각도를 의미 (빨강=Critical, 주황=High)</a:t>
            </a:r>
          </a:p>
          <a:p>
            <a:pPr>
              <a:spcAft>
                <a:spcPts val="600"/>
              </a:spcAft>
              <a:defRPr sz="1400">
                <a:solidFill>
                  <a:srgbClr val="BBBBBB"/>
                </a:solidFill>
                <a:latin typeface="맑은 고딕"/>
              </a:defRPr>
            </a:pPr>
            <a:r>
              <a:t>•  체인의 어느 지점을 끊을지 파악하는 것이 핵심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58000" y="36576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00D4FF"/>
                </a:solidFill>
                <a:latin typeface="맑은 고딕"/>
              </a:defRPr>
            </a:pPr>
            <a:r>
              <a:t>MITRE ATT&amp;CK 매핑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858000" y="4114800"/>
            <a:ext cx="4389120" cy="164592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7040880" y="4206240"/>
            <a:ext cx="4023360" cy="12977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3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공격</a:t>
            </a:r>
            <a:r>
              <a:rPr dirty="0"/>
              <a:t> </a:t>
            </a:r>
            <a:r>
              <a:rPr dirty="0" err="1"/>
              <a:t>기법의</a:t>
            </a:r>
            <a:r>
              <a:rPr dirty="0"/>
              <a:t> </a:t>
            </a:r>
            <a:r>
              <a:rPr dirty="0" err="1"/>
              <a:t>국제</a:t>
            </a:r>
            <a:r>
              <a:rPr dirty="0"/>
              <a:t> </a:t>
            </a:r>
            <a:r>
              <a:rPr dirty="0" err="1"/>
              <a:t>표준</a:t>
            </a:r>
            <a:r>
              <a:rPr dirty="0"/>
              <a:t> </a:t>
            </a:r>
            <a:r>
              <a:rPr dirty="0" err="1"/>
              <a:t>분류</a:t>
            </a:r>
            <a:r>
              <a:rPr dirty="0"/>
              <a:t> </a:t>
            </a:r>
            <a:r>
              <a:rPr dirty="0" err="1"/>
              <a:t>체계</a:t>
            </a:r>
            <a:endParaRPr dirty="0"/>
          </a:p>
          <a:p>
            <a:pPr>
              <a:spcAft>
                <a:spcPts val="400"/>
              </a:spcAft>
              <a:defRPr sz="13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Tactic(</a:t>
            </a:r>
            <a:r>
              <a:rPr dirty="0" err="1"/>
              <a:t>전략</a:t>
            </a:r>
            <a:r>
              <a:rPr dirty="0"/>
              <a:t>) = </a:t>
            </a:r>
            <a:r>
              <a:rPr dirty="0" err="1"/>
              <a:t>공격</a:t>
            </a:r>
            <a:r>
              <a:rPr dirty="0"/>
              <a:t> </a:t>
            </a:r>
            <a:r>
              <a:rPr dirty="0" err="1"/>
              <a:t>목적</a:t>
            </a:r>
            <a:endParaRPr dirty="0"/>
          </a:p>
          <a:p>
            <a:pPr>
              <a:spcAft>
                <a:spcPts val="400"/>
              </a:spcAft>
              <a:defRPr sz="13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Technique(</a:t>
            </a:r>
            <a:r>
              <a:rPr dirty="0" err="1"/>
              <a:t>기법</a:t>
            </a:r>
            <a:r>
              <a:rPr dirty="0"/>
              <a:t>) = </a:t>
            </a:r>
            <a:r>
              <a:rPr dirty="0" err="1"/>
              <a:t>구체적</a:t>
            </a:r>
            <a:r>
              <a:rPr dirty="0"/>
              <a:t> </a:t>
            </a:r>
            <a:r>
              <a:rPr dirty="0" err="1"/>
              <a:t>방법</a:t>
            </a:r>
            <a:endParaRPr dirty="0"/>
          </a:p>
          <a:p>
            <a:pPr>
              <a:spcAft>
                <a:spcPts val="400"/>
              </a:spcAft>
              <a:defRPr sz="1300">
                <a:solidFill>
                  <a:srgbClr val="BBBBBB"/>
                </a:solidFill>
                <a:latin typeface="맑은 고딕"/>
              </a:defRPr>
            </a:pPr>
            <a:r>
              <a:rPr dirty="0"/>
              <a:t>•  </a:t>
            </a:r>
            <a:r>
              <a:rPr dirty="0" err="1"/>
              <a:t>Pentera</a:t>
            </a:r>
            <a:r>
              <a:rPr dirty="0"/>
              <a:t> </a:t>
            </a:r>
            <a:r>
              <a:rPr dirty="0" err="1"/>
              <a:t>결과를</a:t>
            </a:r>
            <a:r>
              <a:rPr dirty="0"/>
              <a:t> </a:t>
            </a:r>
            <a:r>
              <a:rPr dirty="0" err="1"/>
              <a:t>MITRE에</a:t>
            </a:r>
            <a:r>
              <a:rPr dirty="0"/>
              <a:t> </a:t>
            </a:r>
            <a:r>
              <a:rPr dirty="0" err="1"/>
              <a:t>매핑하여</a:t>
            </a:r>
            <a:endParaRPr dirty="0"/>
          </a:p>
          <a:p>
            <a:pPr>
              <a:spcAft>
                <a:spcPts val="400"/>
              </a:spcAft>
              <a:defRPr sz="1300">
                <a:solidFill>
                  <a:srgbClr val="BBBBBB"/>
                </a:solidFill>
                <a:latin typeface="맑은 고딕"/>
              </a:defRPr>
            </a:pPr>
            <a:r>
              <a:rPr dirty="0"/>
              <a:t>   </a:t>
            </a:r>
            <a:r>
              <a:rPr dirty="0" err="1"/>
              <a:t>조직의</a:t>
            </a:r>
            <a:r>
              <a:rPr dirty="0"/>
              <a:t> </a:t>
            </a:r>
            <a:r>
              <a:rPr dirty="0" err="1"/>
              <a:t>방어</a:t>
            </a:r>
            <a:r>
              <a:rPr dirty="0"/>
              <a:t> </a:t>
            </a:r>
            <a:r>
              <a:rPr dirty="0" err="1"/>
              <a:t>현황을</a:t>
            </a:r>
            <a:r>
              <a:rPr dirty="0"/>
              <a:t> </a:t>
            </a:r>
            <a:r>
              <a:rPr dirty="0" err="1"/>
              <a:t>객관적으로</a:t>
            </a:r>
            <a:r>
              <a:rPr dirty="0"/>
              <a:t> </a:t>
            </a:r>
            <a:r>
              <a:rPr dirty="0" err="1"/>
              <a:t>평가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4021D52F-53C4-B3D5-D307-33F5AC954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447" y="12031"/>
            <a:ext cx="11959389" cy="6848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807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맑은 고딕"/>
              </a:defRPr>
            </a:pPr>
            <a:r>
              <a:t>1주차 핵심 정리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7280"/>
            <a:ext cx="2286000" cy="36576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14400" y="1463040"/>
            <a:ext cx="10332720" cy="86868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051560" y="1536192"/>
            <a:ext cx="73152" cy="73152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371600" y="153619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4FF"/>
                </a:solidFill>
                <a:latin typeface="맑은 고딕"/>
              </a:defRPr>
            </a:pPr>
            <a:r>
              <a:t>모의해킹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901952"/>
            <a:ext cx="9601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BBBBB"/>
                </a:solidFill>
                <a:latin typeface="맑은 고딕"/>
              </a:defRPr>
            </a:pPr>
            <a:r>
              <a:t>허가받은 해킹으로 보안 체계의 실효성을 검증하는 행위. 취약점 스캐닝과 달리 실제 공격을 통해 위험을 증명한다.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2514600"/>
            <a:ext cx="10332720" cy="86868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051560" y="2587752"/>
            <a:ext cx="73152" cy="73152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371600" y="258775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8C00"/>
                </a:solidFill>
                <a:latin typeface="맑은 고딕"/>
              </a:defRPr>
            </a:pPr>
            <a:r>
              <a:t>취약점 vs. 익스플로잇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953512"/>
            <a:ext cx="9601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BBBBB"/>
                </a:solidFill>
                <a:latin typeface="맑은 고딕"/>
              </a:defRPr>
            </a:pPr>
            <a:r>
              <a:t>취약점은 잠재적 약점이고, 익스플로잇은 그것을 실제로 악용하여 침투에 성공하는 것이다.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3566160"/>
            <a:ext cx="10332720" cy="86868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1051560" y="3639312"/>
            <a:ext cx="73152" cy="73152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371600" y="363931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D700"/>
                </a:solidFill>
                <a:latin typeface="맑은 고딕"/>
              </a:defRPr>
            </a:pPr>
            <a:r>
              <a:t>CVSS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4005072"/>
            <a:ext cx="9601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BBBBB"/>
                </a:solidFill>
                <a:latin typeface="맑은 고딕"/>
              </a:defRPr>
            </a:pPr>
            <a:r>
              <a:t>취약점 심각도를 0~10점으로 평가하는 국제 표준. Critical, High, Medium, Low 4단계로 분류한다.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14400" y="4617720"/>
            <a:ext cx="10332720" cy="868680"/>
          </a:xfrm>
          <a:prstGeom prst="round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1051560" y="4690872"/>
            <a:ext cx="73152" cy="731520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371600" y="469087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83E3E"/>
                </a:solidFill>
                <a:latin typeface="맑은 고딕"/>
              </a:defRPr>
            </a:pPr>
            <a:r>
              <a:t>Kill Chain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056632"/>
            <a:ext cx="9601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BBBBBB"/>
                </a:solidFill>
                <a:latin typeface="맑은 고딕"/>
              </a:defRPr>
            </a:pPr>
            <a:r>
              <a:t>공격자는 정찰 &gt; 침입 &gt; 확산 &gt; 목표 달성의 단계를 밟는다. 어느 한 단계를 차단하면 공격을 무력화할 수 있다.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14400" y="5760720"/>
            <a:ext cx="10332720" cy="640080"/>
          </a:xfrm>
          <a:prstGeom prst="roundRect">
            <a:avLst/>
          </a:prstGeom>
          <a:solidFill>
            <a:srgbClr val="1A2A1A"/>
          </a:solidFill>
          <a:ln w="12700">
            <a:solidFill>
              <a:srgbClr val="4488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188720" y="5911522"/>
            <a:ext cx="9601200" cy="3231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500" b="1">
                <a:solidFill>
                  <a:srgbClr val="88DD88"/>
                </a:solidFill>
                <a:latin typeface="맑은 고딕"/>
              </a:defRPr>
            </a:pPr>
            <a:r>
              <a:rPr dirty="0"/>
              <a:t>NEXT WEEK: </a:t>
            </a:r>
            <a:r>
              <a:rPr dirty="0" err="1"/>
              <a:t>공격</a:t>
            </a:r>
            <a:r>
              <a:rPr dirty="0"/>
              <a:t> </a:t>
            </a:r>
            <a:r>
              <a:rPr dirty="0" err="1"/>
              <a:t>표면</a:t>
            </a:r>
            <a:r>
              <a:rPr dirty="0"/>
              <a:t>(Attack Surface)</a:t>
            </a:r>
            <a:r>
              <a:rPr dirty="0" err="1"/>
              <a:t>이란</a:t>
            </a:r>
            <a:r>
              <a:rPr dirty="0"/>
              <a:t>? — </a:t>
            </a:r>
            <a:r>
              <a:rPr dirty="0" err="1"/>
              <a:t>밖에서</a:t>
            </a:r>
            <a:r>
              <a:rPr dirty="0"/>
              <a:t> </a:t>
            </a:r>
            <a:r>
              <a:rPr dirty="0" err="1"/>
              <a:t>보이는</a:t>
            </a:r>
            <a:r>
              <a:rPr dirty="0"/>
              <a:t> </a:t>
            </a:r>
            <a:r>
              <a:rPr dirty="0" err="1"/>
              <a:t>우리</a:t>
            </a:r>
            <a:r>
              <a:rPr dirty="0"/>
              <a:t> </a:t>
            </a:r>
            <a:r>
              <a:rPr dirty="0" err="1"/>
              <a:t>조직의</a:t>
            </a:r>
            <a:r>
              <a:rPr dirty="0"/>
              <a:t> </a:t>
            </a:r>
            <a:r>
              <a:rPr dirty="0" err="1"/>
              <a:t>모습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637</Words>
  <Application>Microsoft Macintosh PowerPoint</Application>
  <PresentationFormat>와이드스크린</PresentationFormat>
  <Paragraphs>133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수민 주</cp:lastModifiedBy>
  <cp:revision>6</cp:revision>
  <cp:lastPrinted>2026-03-19T08:56:16Z</cp:lastPrinted>
  <dcterms:created xsi:type="dcterms:W3CDTF">2013-01-27T09:14:16Z</dcterms:created>
  <dcterms:modified xsi:type="dcterms:W3CDTF">2026-03-19T16:49:10Z</dcterms:modified>
  <cp:category/>
</cp:coreProperties>
</file>